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3"/>
  </p:notesMasterIdLst>
  <p:sldIdLst>
    <p:sldId id="594" r:id="rId2"/>
    <p:sldId id="582" r:id="rId3"/>
    <p:sldId id="597" r:id="rId4"/>
    <p:sldId id="623" r:id="rId5"/>
    <p:sldId id="599" r:id="rId6"/>
    <p:sldId id="658" r:id="rId7"/>
    <p:sldId id="638" r:id="rId8"/>
    <p:sldId id="606" r:id="rId9"/>
    <p:sldId id="659" r:id="rId10"/>
    <p:sldId id="625" r:id="rId11"/>
    <p:sldId id="626" r:id="rId12"/>
    <p:sldId id="639" r:id="rId13"/>
    <p:sldId id="643" r:id="rId14"/>
    <p:sldId id="644" r:id="rId15"/>
    <p:sldId id="645" r:id="rId16"/>
    <p:sldId id="646" r:id="rId17"/>
    <p:sldId id="647" r:id="rId18"/>
    <p:sldId id="648" r:id="rId19"/>
    <p:sldId id="649" r:id="rId20"/>
    <p:sldId id="650" r:id="rId21"/>
    <p:sldId id="651" r:id="rId22"/>
    <p:sldId id="652" r:id="rId23"/>
    <p:sldId id="654" r:id="rId24"/>
    <p:sldId id="655" r:id="rId25"/>
    <p:sldId id="657" r:id="rId26"/>
    <p:sldId id="653" r:id="rId27"/>
    <p:sldId id="660" r:id="rId28"/>
    <p:sldId id="656" r:id="rId29"/>
    <p:sldId id="636" r:id="rId30"/>
    <p:sldId id="586" r:id="rId31"/>
    <p:sldId id="455"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97D4"/>
    <a:srgbClr val="8BB8E1"/>
    <a:srgbClr val="C9A6E4"/>
    <a:srgbClr val="B8D4EE"/>
    <a:srgbClr val="FFFFFF"/>
    <a:srgbClr val="A5B0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AF3614C-8641-4444-9D61-FA6CC4F87254}" v="1965" dt="2024-06-07T02:30:47.224"/>
    <p1510:client id="{5BA254EB-52FB-4A67-8127-D0E4060D0876}" v="34" dt="2024-06-07T02:40:04.030"/>
    <p1510:client id="{D2A66F49-6563-40ED-BD90-3A0FBD35E2B8}" v="2" dt="2024-06-06T23:24:59.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0" d="100"/>
          <a:sy n="60" d="100"/>
        </p:scale>
        <p:origin x="146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A50BCA-8656-4DED-A374-BB9007131E6E}" type="doc">
      <dgm:prSet loTypeId="urn:microsoft.com/office/officeart/2005/8/layout/process1" loCatId="process" qsTypeId="urn:microsoft.com/office/officeart/2005/8/quickstyle/simple1" qsCatId="simple" csTypeId="urn:microsoft.com/office/officeart/2005/8/colors/accent1_4" csCatId="accent1" phldr="1"/>
      <dgm:spPr/>
    </dgm:pt>
    <dgm:pt modelId="{9CBBA30E-8EAA-4D02-9386-8F4CE320D6D8}">
      <dgm:prSet phldrT="[Text]" custT="1"/>
      <dgm:spPr/>
      <dgm:t>
        <a:bodyPr/>
        <a:lstStyle/>
        <a:p>
          <a:r>
            <a:rPr lang="en-US" sz="2000" err="1"/>
            <a:t>Chuẩn</a:t>
          </a:r>
          <a:r>
            <a:rPr lang="en-US" sz="2000"/>
            <a:t> </a:t>
          </a:r>
          <a:r>
            <a:rPr lang="en-US" sz="2000" err="1"/>
            <a:t>bị</a:t>
          </a:r>
          <a:r>
            <a:rPr lang="en-US" sz="2000"/>
            <a:t> dataset</a:t>
          </a:r>
        </a:p>
      </dgm:t>
    </dgm:pt>
    <dgm:pt modelId="{9E50EA69-1390-4F82-AA69-017EE7EFB6E9}" type="parTrans" cxnId="{083B9F91-CE58-4CBF-81F1-4C6967C7E97B}">
      <dgm:prSet/>
      <dgm:spPr/>
      <dgm:t>
        <a:bodyPr/>
        <a:lstStyle/>
        <a:p>
          <a:endParaRPr lang="en-US"/>
        </a:p>
      </dgm:t>
    </dgm:pt>
    <dgm:pt modelId="{D9ED3605-078F-4307-9C05-8599749A94EF}" type="sibTrans" cxnId="{083B9F91-CE58-4CBF-81F1-4C6967C7E97B}">
      <dgm:prSet/>
      <dgm:spPr/>
      <dgm:t>
        <a:bodyPr/>
        <a:lstStyle/>
        <a:p>
          <a:endParaRPr lang="en-US"/>
        </a:p>
      </dgm:t>
    </dgm:pt>
    <dgm:pt modelId="{93AE493F-9328-4B1B-9DEB-3FFEFAE68FBB}">
      <dgm:prSet phldrT="[Text]" custT="1"/>
      <dgm:spPr/>
      <dgm:t>
        <a:bodyPr/>
        <a:lstStyle/>
        <a:p>
          <a:r>
            <a:rPr lang="en-US" sz="2000" err="1"/>
            <a:t>Tiền</a:t>
          </a:r>
          <a:r>
            <a:rPr lang="en-US" sz="2000"/>
            <a:t> </a:t>
          </a:r>
          <a:r>
            <a:rPr lang="en-US" sz="2000" err="1"/>
            <a:t>xử</a:t>
          </a:r>
          <a:r>
            <a:rPr lang="en-US" sz="2000"/>
            <a:t> </a:t>
          </a:r>
          <a:r>
            <a:rPr lang="en-US" sz="2000" err="1"/>
            <a:t>lý</a:t>
          </a:r>
          <a:r>
            <a:rPr lang="en-US" sz="2000"/>
            <a:t> </a:t>
          </a:r>
          <a:r>
            <a:rPr lang="en-US" sz="2000" err="1"/>
            <a:t>dữ</a:t>
          </a:r>
          <a:r>
            <a:rPr lang="en-US" sz="2000"/>
            <a:t> </a:t>
          </a:r>
          <a:r>
            <a:rPr lang="en-US" sz="2000" err="1"/>
            <a:t>liệu</a:t>
          </a:r>
          <a:endParaRPr lang="en-US" sz="2000"/>
        </a:p>
      </dgm:t>
    </dgm:pt>
    <dgm:pt modelId="{92CF4D1F-4A77-4365-8EE7-5FD65FA0BA54}" type="parTrans" cxnId="{D64B1966-64FA-4C38-9D42-50BD04BD687F}">
      <dgm:prSet/>
      <dgm:spPr/>
      <dgm:t>
        <a:bodyPr/>
        <a:lstStyle/>
        <a:p>
          <a:endParaRPr lang="en-US"/>
        </a:p>
      </dgm:t>
    </dgm:pt>
    <dgm:pt modelId="{E7BA116C-434A-4B1C-B5BD-53DB7F851066}" type="sibTrans" cxnId="{D64B1966-64FA-4C38-9D42-50BD04BD687F}">
      <dgm:prSet/>
      <dgm:spPr/>
      <dgm:t>
        <a:bodyPr/>
        <a:lstStyle/>
        <a:p>
          <a:endParaRPr lang="en-US"/>
        </a:p>
      </dgm:t>
    </dgm:pt>
    <dgm:pt modelId="{566C0165-A3BF-4C7F-9161-0C01336590BE}">
      <dgm:prSet phldrT="[Text]" custT="1"/>
      <dgm:spPr/>
      <dgm:t>
        <a:bodyPr/>
        <a:lstStyle/>
        <a:p>
          <a:r>
            <a:rPr lang="en-US" sz="2000" err="1"/>
            <a:t>Thiết</a:t>
          </a:r>
          <a:r>
            <a:rPr lang="en-US" sz="2000"/>
            <a:t> </a:t>
          </a:r>
          <a:r>
            <a:rPr lang="en-US" sz="2000" err="1"/>
            <a:t>kế</a:t>
          </a:r>
          <a:r>
            <a:rPr lang="en-US" sz="2000"/>
            <a:t> </a:t>
          </a:r>
          <a:r>
            <a:rPr lang="en-US" sz="2000" err="1"/>
            <a:t>mô</a:t>
          </a:r>
          <a:r>
            <a:rPr lang="en-US" sz="2000"/>
            <a:t> </a:t>
          </a:r>
          <a:r>
            <a:rPr lang="en-US" sz="2000" err="1"/>
            <a:t>hình</a:t>
          </a:r>
          <a:endParaRPr lang="en-US" sz="2000"/>
        </a:p>
      </dgm:t>
    </dgm:pt>
    <dgm:pt modelId="{8AA62883-7D80-4390-BBBF-7EFA75D2CBD3}" type="parTrans" cxnId="{D9E523ED-AB99-4C45-9A00-C1C3A4860F9D}">
      <dgm:prSet/>
      <dgm:spPr/>
      <dgm:t>
        <a:bodyPr/>
        <a:lstStyle/>
        <a:p>
          <a:endParaRPr lang="en-US"/>
        </a:p>
      </dgm:t>
    </dgm:pt>
    <dgm:pt modelId="{CE9C5B31-F6F0-4C81-973F-F751D93471FF}" type="sibTrans" cxnId="{D9E523ED-AB99-4C45-9A00-C1C3A4860F9D}">
      <dgm:prSet/>
      <dgm:spPr/>
      <dgm:t>
        <a:bodyPr/>
        <a:lstStyle/>
        <a:p>
          <a:endParaRPr lang="en-US"/>
        </a:p>
      </dgm:t>
    </dgm:pt>
    <dgm:pt modelId="{5DAB47AE-2407-4105-A8A4-A3C3A2386A4D}">
      <dgm:prSet phldrT="[Text]" custT="1"/>
      <dgm:spPr/>
      <dgm:t>
        <a:bodyPr/>
        <a:lstStyle/>
        <a:p>
          <a:r>
            <a:rPr lang="en-US" sz="2000" err="1"/>
            <a:t>Huấn</a:t>
          </a:r>
          <a:r>
            <a:rPr lang="en-US" sz="2000"/>
            <a:t> </a:t>
          </a:r>
          <a:r>
            <a:rPr lang="en-US" sz="2000" err="1"/>
            <a:t>luyện</a:t>
          </a:r>
          <a:r>
            <a:rPr lang="en-US" sz="2000"/>
            <a:t> </a:t>
          </a:r>
          <a:r>
            <a:rPr lang="en-US" sz="2000" err="1"/>
            <a:t>mô</a:t>
          </a:r>
          <a:r>
            <a:rPr lang="en-US" sz="2000"/>
            <a:t> </a:t>
          </a:r>
          <a:r>
            <a:rPr lang="en-US" sz="2000" err="1"/>
            <a:t>hình</a:t>
          </a:r>
          <a:endParaRPr lang="en-US" sz="2000"/>
        </a:p>
      </dgm:t>
    </dgm:pt>
    <dgm:pt modelId="{10B0DE29-B5D8-4A9E-BC6B-AD4BC61BC2B7}" type="parTrans" cxnId="{B712B673-F43F-4DB7-BD30-92A690B6A72E}">
      <dgm:prSet/>
      <dgm:spPr/>
      <dgm:t>
        <a:bodyPr/>
        <a:lstStyle/>
        <a:p>
          <a:endParaRPr lang="en-US"/>
        </a:p>
      </dgm:t>
    </dgm:pt>
    <dgm:pt modelId="{36EFFC1F-E789-4865-B3E8-AF6D44F1A09B}" type="sibTrans" cxnId="{B712B673-F43F-4DB7-BD30-92A690B6A72E}">
      <dgm:prSet/>
      <dgm:spPr/>
      <dgm:t>
        <a:bodyPr/>
        <a:lstStyle/>
        <a:p>
          <a:endParaRPr lang="en-US"/>
        </a:p>
      </dgm:t>
    </dgm:pt>
    <dgm:pt modelId="{91DDBEF7-707C-4B2D-98D3-53ABC44747AB}">
      <dgm:prSet phldrT="[Text]" custT="1"/>
      <dgm:spPr/>
      <dgm:t>
        <a:bodyPr/>
        <a:lstStyle/>
        <a:p>
          <a:r>
            <a:rPr lang="en-US" sz="2000" err="1"/>
            <a:t>Đánh</a:t>
          </a:r>
          <a:r>
            <a:rPr lang="en-US" sz="2000"/>
            <a:t> </a:t>
          </a:r>
          <a:r>
            <a:rPr lang="en-US" sz="2000" err="1"/>
            <a:t>giá</a:t>
          </a:r>
          <a:r>
            <a:rPr lang="en-US" sz="2000"/>
            <a:t> </a:t>
          </a:r>
          <a:r>
            <a:rPr lang="en-US" sz="2000" err="1"/>
            <a:t>hiệu</a:t>
          </a:r>
          <a:r>
            <a:rPr lang="en-US" sz="2000"/>
            <a:t> </a:t>
          </a:r>
          <a:r>
            <a:rPr lang="en-US" sz="2000" err="1"/>
            <a:t>suất</a:t>
          </a:r>
          <a:r>
            <a:rPr lang="en-US" sz="2000"/>
            <a:t> </a:t>
          </a:r>
          <a:r>
            <a:rPr lang="en-US" sz="2000" err="1"/>
            <a:t>mô</a:t>
          </a:r>
          <a:r>
            <a:rPr lang="en-US" sz="2000"/>
            <a:t> </a:t>
          </a:r>
          <a:r>
            <a:rPr lang="en-US" sz="2000" err="1"/>
            <a:t>hình</a:t>
          </a:r>
          <a:endParaRPr lang="en-US" sz="2000"/>
        </a:p>
      </dgm:t>
    </dgm:pt>
    <dgm:pt modelId="{B1579B1E-157A-4BAB-8942-0F395F4AADC0}" type="parTrans" cxnId="{F2BD9FCB-A588-4A8F-89F2-7DE19D7B1BD1}">
      <dgm:prSet/>
      <dgm:spPr/>
      <dgm:t>
        <a:bodyPr/>
        <a:lstStyle/>
        <a:p>
          <a:endParaRPr lang="en-US"/>
        </a:p>
      </dgm:t>
    </dgm:pt>
    <dgm:pt modelId="{69537958-71E4-4679-894E-403B7D7FEB57}" type="sibTrans" cxnId="{F2BD9FCB-A588-4A8F-89F2-7DE19D7B1BD1}">
      <dgm:prSet/>
      <dgm:spPr/>
      <dgm:t>
        <a:bodyPr/>
        <a:lstStyle/>
        <a:p>
          <a:endParaRPr lang="en-US"/>
        </a:p>
      </dgm:t>
    </dgm:pt>
    <dgm:pt modelId="{185EEE69-1CAE-470C-A332-2DF33D3F21EA}">
      <dgm:prSet phldrT="[Text]" custT="1"/>
      <dgm:spPr/>
      <dgm:t>
        <a:bodyPr/>
        <a:lstStyle/>
        <a:p>
          <a:r>
            <a:rPr lang="en-US" sz="2000" err="1"/>
            <a:t>Xây</a:t>
          </a:r>
          <a:r>
            <a:rPr lang="en-US" sz="2000"/>
            <a:t> </a:t>
          </a:r>
          <a:r>
            <a:rPr lang="en-US" sz="2000" err="1"/>
            <a:t>dựng</a:t>
          </a:r>
          <a:r>
            <a:rPr lang="en-US" sz="2000"/>
            <a:t> demo</a:t>
          </a:r>
        </a:p>
      </dgm:t>
    </dgm:pt>
    <dgm:pt modelId="{0DCD5F85-7B61-4ECA-83D8-9EC49271E93C}" type="parTrans" cxnId="{807E52F8-74CA-4278-A1E9-0D960D0326F0}">
      <dgm:prSet/>
      <dgm:spPr/>
      <dgm:t>
        <a:bodyPr/>
        <a:lstStyle/>
        <a:p>
          <a:endParaRPr lang="en-US"/>
        </a:p>
      </dgm:t>
    </dgm:pt>
    <dgm:pt modelId="{375AA764-D38F-435C-8CEB-4F9509216835}" type="sibTrans" cxnId="{807E52F8-74CA-4278-A1E9-0D960D0326F0}">
      <dgm:prSet/>
      <dgm:spPr/>
      <dgm:t>
        <a:bodyPr/>
        <a:lstStyle/>
        <a:p>
          <a:endParaRPr lang="en-US"/>
        </a:p>
      </dgm:t>
    </dgm:pt>
    <dgm:pt modelId="{0BB5FF64-DDCB-4DDC-82DC-2AD2F83766FA}" type="pres">
      <dgm:prSet presAssocID="{2AA50BCA-8656-4DED-A374-BB9007131E6E}" presName="Name0" presStyleCnt="0">
        <dgm:presLayoutVars>
          <dgm:dir/>
          <dgm:resizeHandles val="exact"/>
        </dgm:presLayoutVars>
      </dgm:prSet>
      <dgm:spPr/>
    </dgm:pt>
    <dgm:pt modelId="{05668198-3039-47D7-BB5B-CE48ACD4214E}" type="pres">
      <dgm:prSet presAssocID="{9CBBA30E-8EAA-4D02-9386-8F4CE320D6D8}" presName="node" presStyleLbl="node1" presStyleIdx="0" presStyleCnt="6">
        <dgm:presLayoutVars>
          <dgm:bulletEnabled val="1"/>
        </dgm:presLayoutVars>
      </dgm:prSet>
      <dgm:spPr/>
    </dgm:pt>
    <dgm:pt modelId="{821D89CC-5B65-4BC1-8545-5C78B7D1419B}" type="pres">
      <dgm:prSet presAssocID="{D9ED3605-078F-4307-9C05-8599749A94EF}" presName="sibTrans" presStyleLbl="sibTrans2D1" presStyleIdx="0" presStyleCnt="5"/>
      <dgm:spPr/>
    </dgm:pt>
    <dgm:pt modelId="{7CF0D043-986D-46D4-8A3D-C11AFBA5856C}" type="pres">
      <dgm:prSet presAssocID="{D9ED3605-078F-4307-9C05-8599749A94EF}" presName="connectorText" presStyleLbl="sibTrans2D1" presStyleIdx="0" presStyleCnt="5"/>
      <dgm:spPr/>
    </dgm:pt>
    <dgm:pt modelId="{4009116C-4216-42A2-89D8-D2981A2F2BE6}" type="pres">
      <dgm:prSet presAssocID="{93AE493F-9328-4B1B-9DEB-3FFEFAE68FBB}" presName="node" presStyleLbl="node1" presStyleIdx="1" presStyleCnt="6">
        <dgm:presLayoutVars>
          <dgm:bulletEnabled val="1"/>
        </dgm:presLayoutVars>
      </dgm:prSet>
      <dgm:spPr/>
    </dgm:pt>
    <dgm:pt modelId="{981DC409-0740-474B-8BF9-A2FFACEC7C3B}" type="pres">
      <dgm:prSet presAssocID="{E7BA116C-434A-4B1C-B5BD-53DB7F851066}" presName="sibTrans" presStyleLbl="sibTrans2D1" presStyleIdx="1" presStyleCnt="5"/>
      <dgm:spPr/>
    </dgm:pt>
    <dgm:pt modelId="{43435E0D-1108-4D66-8D4B-EB8A274CCEF0}" type="pres">
      <dgm:prSet presAssocID="{E7BA116C-434A-4B1C-B5BD-53DB7F851066}" presName="connectorText" presStyleLbl="sibTrans2D1" presStyleIdx="1" presStyleCnt="5"/>
      <dgm:spPr/>
    </dgm:pt>
    <dgm:pt modelId="{09D7BC25-E409-4109-BFF1-3DF68DAD5757}" type="pres">
      <dgm:prSet presAssocID="{566C0165-A3BF-4C7F-9161-0C01336590BE}" presName="node" presStyleLbl="node1" presStyleIdx="2" presStyleCnt="6">
        <dgm:presLayoutVars>
          <dgm:bulletEnabled val="1"/>
        </dgm:presLayoutVars>
      </dgm:prSet>
      <dgm:spPr/>
    </dgm:pt>
    <dgm:pt modelId="{D2E541F0-81C1-4B46-86E0-B2B63EDF1392}" type="pres">
      <dgm:prSet presAssocID="{CE9C5B31-F6F0-4C81-973F-F751D93471FF}" presName="sibTrans" presStyleLbl="sibTrans2D1" presStyleIdx="2" presStyleCnt="5"/>
      <dgm:spPr/>
    </dgm:pt>
    <dgm:pt modelId="{2440363D-FFD4-445C-9652-1FE8C022D98D}" type="pres">
      <dgm:prSet presAssocID="{CE9C5B31-F6F0-4C81-973F-F751D93471FF}" presName="connectorText" presStyleLbl="sibTrans2D1" presStyleIdx="2" presStyleCnt="5"/>
      <dgm:spPr/>
    </dgm:pt>
    <dgm:pt modelId="{F7AEC67B-36C3-4BBD-8C22-FBCE778B255B}" type="pres">
      <dgm:prSet presAssocID="{5DAB47AE-2407-4105-A8A4-A3C3A2386A4D}" presName="node" presStyleLbl="node1" presStyleIdx="3" presStyleCnt="6">
        <dgm:presLayoutVars>
          <dgm:bulletEnabled val="1"/>
        </dgm:presLayoutVars>
      </dgm:prSet>
      <dgm:spPr/>
    </dgm:pt>
    <dgm:pt modelId="{FD8F90A0-7175-465C-A465-B956445A30B3}" type="pres">
      <dgm:prSet presAssocID="{36EFFC1F-E789-4865-B3E8-AF6D44F1A09B}" presName="sibTrans" presStyleLbl="sibTrans2D1" presStyleIdx="3" presStyleCnt="5"/>
      <dgm:spPr/>
    </dgm:pt>
    <dgm:pt modelId="{5BB49237-2CB0-4C66-AF77-4E5B68F5A87D}" type="pres">
      <dgm:prSet presAssocID="{36EFFC1F-E789-4865-B3E8-AF6D44F1A09B}" presName="connectorText" presStyleLbl="sibTrans2D1" presStyleIdx="3" presStyleCnt="5"/>
      <dgm:spPr/>
    </dgm:pt>
    <dgm:pt modelId="{AAE9EEA8-1B27-4054-8285-35B88FB22184}" type="pres">
      <dgm:prSet presAssocID="{91DDBEF7-707C-4B2D-98D3-53ABC44747AB}" presName="node" presStyleLbl="node1" presStyleIdx="4" presStyleCnt="6">
        <dgm:presLayoutVars>
          <dgm:bulletEnabled val="1"/>
        </dgm:presLayoutVars>
      </dgm:prSet>
      <dgm:spPr/>
    </dgm:pt>
    <dgm:pt modelId="{86C33497-E3F4-4361-9772-3B908C633F4C}" type="pres">
      <dgm:prSet presAssocID="{69537958-71E4-4679-894E-403B7D7FEB57}" presName="sibTrans" presStyleLbl="sibTrans2D1" presStyleIdx="4" presStyleCnt="5"/>
      <dgm:spPr/>
    </dgm:pt>
    <dgm:pt modelId="{3322D9CA-D8D6-4731-9FA4-F6336C01CCCD}" type="pres">
      <dgm:prSet presAssocID="{69537958-71E4-4679-894E-403B7D7FEB57}" presName="connectorText" presStyleLbl="sibTrans2D1" presStyleIdx="4" presStyleCnt="5"/>
      <dgm:spPr/>
    </dgm:pt>
    <dgm:pt modelId="{DC22BF8E-790F-4056-B314-5F9FF348B212}" type="pres">
      <dgm:prSet presAssocID="{185EEE69-1CAE-470C-A332-2DF33D3F21EA}" presName="node" presStyleLbl="node1" presStyleIdx="5" presStyleCnt="6">
        <dgm:presLayoutVars>
          <dgm:bulletEnabled val="1"/>
        </dgm:presLayoutVars>
      </dgm:prSet>
      <dgm:spPr/>
    </dgm:pt>
  </dgm:ptLst>
  <dgm:cxnLst>
    <dgm:cxn modelId="{17AF4804-4523-4A3C-911B-E8F1914BE49B}" type="presOf" srcId="{D9ED3605-078F-4307-9C05-8599749A94EF}" destId="{7CF0D043-986D-46D4-8A3D-C11AFBA5856C}" srcOrd="1" destOrd="0" presId="urn:microsoft.com/office/officeart/2005/8/layout/process1"/>
    <dgm:cxn modelId="{91ACDB17-817A-4F40-BB7D-EB8C08BCBEA3}" type="presOf" srcId="{9CBBA30E-8EAA-4D02-9386-8F4CE320D6D8}" destId="{05668198-3039-47D7-BB5B-CE48ACD4214E}" srcOrd="0" destOrd="0" presId="urn:microsoft.com/office/officeart/2005/8/layout/process1"/>
    <dgm:cxn modelId="{9334511C-F259-424B-B147-8556D0D06F2B}" type="presOf" srcId="{36EFFC1F-E789-4865-B3E8-AF6D44F1A09B}" destId="{5BB49237-2CB0-4C66-AF77-4E5B68F5A87D}" srcOrd="1" destOrd="0" presId="urn:microsoft.com/office/officeart/2005/8/layout/process1"/>
    <dgm:cxn modelId="{582DFC30-91BE-4F94-AFC7-CB8ABF97417C}" type="presOf" srcId="{D9ED3605-078F-4307-9C05-8599749A94EF}" destId="{821D89CC-5B65-4BC1-8545-5C78B7D1419B}" srcOrd="0" destOrd="0" presId="urn:microsoft.com/office/officeart/2005/8/layout/process1"/>
    <dgm:cxn modelId="{EF0BD35B-E274-4DA9-B81F-9813BCCACB84}" type="presOf" srcId="{CE9C5B31-F6F0-4C81-973F-F751D93471FF}" destId="{2440363D-FFD4-445C-9652-1FE8C022D98D}" srcOrd="1" destOrd="0" presId="urn:microsoft.com/office/officeart/2005/8/layout/process1"/>
    <dgm:cxn modelId="{77B9F745-51A2-42EC-A46E-4E47E3BF6044}" type="presOf" srcId="{2AA50BCA-8656-4DED-A374-BB9007131E6E}" destId="{0BB5FF64-DDCB-4DDC-82DC-2AD2F83766FA}" srcOrd="0" destOrd="0" presId="urn:microsoft.com/office/officeart/2005/8/layout/process1"/>
    <dgm:cxn modelId="{D64B1966-64FA-4C38-9D42-50BD04BD687F}" srcId="{2AA50BCA-8656-4DED-A374-BB9007131E6E}" destId="{93AE493F-9328-4B1B-9DEB-3FFEFAE68FBB}" srcOrd="1" destOrd="0" parTransId="{92CF4D1F-4A77-4365-8EE7-5FD65FA0BA54}" sibTransId="{E7BA116C-434A-4B1C-B5BD-53DB7F851066}"/>
    <dgm:cxn modelId="{D5F7E84C-2631-4A0A-A16E-EDC006070514}" type="presOf" srcId="{E7BA116C-434A-4B1C-B5BD-53DB7F851066}" destId="{43435E0D-1108-4D66-8D4B-EB8A274CCEF0}" srcOrd="1" destOrd="0" presId="urn:microsoft.com/office/officeart/2005/8/layout/process1"/>
    <dgm:cxn modelId="{4E7C764E-50C3-4804-BE32-4AF24012F3CC}" type="presOf" srcId="{566C0165-A3BF-4C7F-9161-0C01336590BE}" destId="{09D7BC25-E409-4109-BFF1-3DF68DAD5757}" srcOrd="0" destOrd="0" presId="urn:microsoft.com/office/officeart/2005/8/layout/process1"/>
    <dgm:cxn modelId="{B712B673-F43F-4DB7-BD30-92A690B6A72E}" srcId="{2AA50BCA-8656-4DED-A374-BB9007131E6E}" destId="{5DAB47AE-2407-4105-A8A4-A3C3A2386A4D}" srcOrd="3" destOrd="0" parTransId="{10B0DE29-B5D8-4A9E-BC6B-AD4BC61BC2B7}" sibTransId="{36EFFC1F-E789-4865-B3E8-AF6D44F1A09B}"/>
    <dgm:cxn modelId="{78268455-11F1-4145-9F1D-FE1673E8BFF3}" type="presOf" srcId="{91DDBEF7-707C-4B2D-98D3-53ABC44747AB}" destId="{AAE9EEA8-1B27-4054-8285-35B88FB22184}" srcOrd="0" destOrd="0" presId="urn:microsoft.com/office/officeart/2005/8/layout/process1"/>
    <dgm:cxn modelId="{130AD285-C903-4022-9AD8-D288CE827EEE}" type="presOf" srcId="{69537958-71E4-4679-894E-403B7D7FEB57}" destId="{3322D9CA-D8D6-4731-9FA4-F6336C01CCCD}" srcOrd="1" destOrd="0" presId="urn:microsoft.com/office/officeart/2005/8/layout/process1"/>
    <dgm:cxn modelId="{4E805C89-B686-4C50-9DA2-5CD39D736908}" type="presOf" srcId="{185EEE69-1CAE-470C-A332-2DF33D3F21EA}" destId="{DC22BF8E-790F-4056-B314-5F9FF348B212}" srcOrd="0" destOrd="0" presId="urn:microsoft.com/office/officeart/2005/8/layout/process1"/>
    <dgm:cxn modelId="{083B9F91-CE58-4CBF-81F1-4C6967C7E97B}" srcId="{2AA50BCA-8656-4DED-A374-BB9007131E6E}" destId="{9CBBA30E-8EAA-4D02-9386-8F4CE320D6D8}" srcOrd="0" destOrd="0" parTransId="{9E50EA69-1390-4F82-AA69-017EE7EFB6E9}" sibTransId="{D9ED3605-078F-4307-9C05-8599749A94EF}"/>
    <dgm:cxn modelId="{203FB1A3-5A83-491F-81F0-6B930F4030BE}" type="presOf" srcId="{93AE493F-9328-4B1B-9DEB-3FFEFAE68FBB}" destId="{4009116C-4216-42A2-89D8-D2981A2F2BE6}" srcOrd="0" destOrd="0" presId="urn:microsoft.com/office/officeart/2005/8/layout/process1"/>
    <dgm:cxn modelId="{22F3E7A3-FB6E-41F2-8163-C8133E202B6C}" type="presOf" srcId="{5DAB47AE-2407-4105-A8A4-A3C3A2386A4D}" destId="{F7AEC67B-36C3-4BBD-8C22-FBCE778B255B}" srcOrd="0" destOrd="0" presId="urn:microsoft.com/office/officeart/2005/8/layout/process1"/>
    <dgm:cxn modelId="{45E341B1-77EF-4CFC-A804-6BB777FABA25}" type="presOf" srcId="{E7BA116C-434A-4B1C-B5BD-53DB7F851066}" destId="{981DC409-0740-474B-8BF9-A2FFACEC7C3B}" srcOrd="0" destOrd="0" presId="urn:microsoft.com/office/officeart/2005/8/layout/process1"/>
    <dgm:cxn modelId="{5F7D8BC7-02A9-446F-8E17-CD934CD121AA}" type="presOf" srcId="{36EFFC1F-E789-4865-B3E8-AF6D44F1A09B}" destId="{FD8F90A0-7175-465C-A465-B956445A30B3}" srcOrd="0" destOrd="0" presId="urn:microsoft.com/office/officeart/2005/8/layout/process1"/>
    <dgm:cxn modelId="{F2BD9FCB-A588-4A8F-89F2-7DE19D7B1BD1}" srcId="{2AA50BCA-8656-4DED-A374-BB9007131E6E}" destId="{91DDBEF7-707C-4B2D-98D3-53ABC44747AB}" srcOrd="4" destOrd="0" parTransId="{B1579B1E-157A-4BAB-8942-0F395F4AADC0}" sibTransId="{69537958-71E4-4679-894E-403B7D7FEB57}"/>
    <dgm:cxn modelId="{27DC3EDB-B58B-4F2D-896A-FE5A9BE475A3}" type="presOf" srcId="{69537958-71E4-4679-894E-403B7D7FEB57}" destId="{86C33497-E3F4-4361-9772-3B908C633F4C}" srcOrd="0" destOrd="0" presId="urn:microsoft.com/office/officeart/2005/8/layout/process1"/>
    <dgm:cxn modelId="{D9E523ED-AB99-4C45-9A00-C1C3A4860F9D}" srcId="{2AA50BCA-8656-4DED-A374-BB9007131E6E}" destId="{566C0165-A3BF-4C7F-9161-0C01336590BE}" srcOrd="2" destOrd="0" parTransId="{8AA62883-7D80-4390-BBBF-7EFA75D2CBD3}" sibTransId="{CE9C5B31-F6F0-4C81-973F-F751D93471FF}"/>
    <dgm:cxn modelId="{BABB49F0-AF15-44E8-A3F4-EC3D9E087FDB}" type="presOf" srcId="{CE9C5B31-F6F0-4C81-973F-F751D93471FF}" destId="{D2E541F0-81C1-4B46-86E0-B2B63EDF1392}" srcOrd="0" destOrd="0" presId="urn:microsoft.com/office/officeart/2005/8/layout/process1"/>
    <dgm:cxn modelId="{807E52F8-74CA-4278-A1E9-0D960D0326F0}" srcId="{2AA50BCA-8656-4DED-A374-BB9007131E6E}" destId="{185EEE69-1CAE-470C-A332-2DF33D3F21EA}" srcOrd="5" destOrd="0" parTransId="{0DCD5F85-7B61-4ECA-83D8-9EC49271E93C}" sibTransId="{375AA764-D38F-435C-8CEB-4F9509216835}"/>
    <dgm:cxn modelId="{58AD6BCB-38C5-4E5E-9A0C-21B4CA1EA118}" type="presParOf" srcId="{0BB5FF64-DDCB-4DDC-82DC-2AD2F83766FA}" destId="{05668198-3039-47D7-BB5B-CE48ACD4214E}" srcOrd="0" destOrd="0" presId="urn:microsoft.com/office/officeart/2005/8/layout/process1"/>
    <dgm:cxn modelId="{F49D1B7F-C76A-4270-A744-1F38B9AA334D}" type="presParOf" srcId="{0BB5FF64-DDCB-4DDC-82DC-2AD2F83766FA}" destId="{821D89CC-5B65-4BC1-8545-5C78B7D1419B}" srcOrd="1" destOrd="0" presId="urn:microsoft.com/office/officeart/2005/8/layout/process1"/>
    <dgm:cxn modelId="{3BE0429E-F0C4-481F-803D-0BD3195BDC49}" type="presParOf" srcId="{821D89CC-5B65-4BC1-8545-5C78B7D1419B}" destId="{7CF0D043-986D-46D4-8A3D-C11AFBA5856C}" srcOrd="0" destOrd="0" presId="urn:microsoft.com/office/officeart/2005/8/layout/process1"/>
    <dgm:cxn modelId="{66BFF926-28E7-465C-A158-CB3DBA771C36}" type="presParOf" srcId="{0BB5FF64-DDCB-4DDC-82DC-2AD2F83766FA}" destId="{4009116C-4216-42A2-89D8-D2981A2F2BE6}" srcOrd="2" destOrd="0" presId="urn:microsoft.com/office/officeart/2005/8/layout/process1"/>
    <dgm:cxn modelId="{0854F168-4218-4D94-8A94-EB79F7AD1B16}" type="presParOf" srcId="{0BB5FF64-DDCB-4DDC-82DC-2AD2F83766FA}" destId="{981DC409-0740-474B-8BF9-A2FFACEC7C3B}" srcOrd="3" destOrd="0" presId="urn:microsoft.com/office/officeart/2005/8/layout/process1"/>
    <dgm:cxn modelId="{22AB5E98-0FF8-4C9E-BE30-28CBB6F6B97E}" type="presParOf" srcId="{981DC409-0740-474B-8BF9-A2FFACEC7C3B}" destId="{43435E0D-1108-4D66-8D4B-EB8A274CCEF0}" srcOrd="0" destOrd="0" presId="urn:microsoft.com/office/officeart/2005/8/layout/process1"/>
    <dgm:cxn modelId="{F4DF254E-2AE8-4C55-AB9C-7F91F658A824}" type="presParOf" srcId="{0BB5FF64-DDCB-4DDC-82DC-2AD2F83766FA}" destId="{09D7BC25-E409-4109-BFF1-3DF68DAD5757}" srcOrd="4" destOrd="0" presId="urn:microsoft.com/office/officeart/2005/8/layout/process1"/>
    <dgm:cxn modelId="{727EA743-DFBA-40B0-848B-D20C3CDD4D6D}" type="presParOf" srcId="{0BB5FF64-DDCB-4DDC-82DC-2AD2F83766FA}" destId="{D2E541F0-81C1-4B46-86E0-B2B63EDF1392}" srcOrd="5" destOrd="0" presId="urn:microsoft.com/office/officeart/2005/8/layout/process1"/>
    <dgm:cxn modelId="{EDADBD52-4640-4D6F-B481-361569B1C2F2}" type="presParOf" srcId="{D2E541F0-81C1-4B46-86E0-B2B63EDF1392}" destId="{2440363D-FFD4-445C-9652-1FE8C022D98D}" srcOrd="0" destOrd="0" presId="urn:microsoft.com/office/officeart/2005/8/layout/process1"/>
    <dgm:cxn modelId="{B1E850E8-C623-439C-BE36-002959B6FF27}" type="presParOf" srcId="{0BB5FF64-DDCB-4DDC-82DC-2AD2F83766FA}" destId="{F7AEC67B-36C3-4BBD-8C22-FBCE778B255B}" srcOrd="6" destOrd="0" presId="urn:microsoft.com/office/officeart/2005/8/layout/process1"/>
    <dgm:cxn modelId="{EA6F468C-4DFD-4080-855E-6F8FC5ABE7F4}" type="presParOf" srcId="{0BB5FF64-DDCB-4DDC-82DC-2AD2F83766FA}" destId="{FD8F90A0-7175-465C-A465-B956445A30B3}" srcOrd="7" destOrd="0" presId="urn:microsoft.com/office/officeart/2005/8/layout/process1"/>
    <dgm:cxn modelId="{38E28969-7E56-47E2-85BE-CA95703BB4F5}" type="presParOf" srcId="{FD8F90A0-7175-465C-A465-B956445A30B3}" destId="{5BB49237-2CB0-4C66-AF77-4E5B68F5A87D}" srcOrd="0" destOrd="0" presId="urn:microsoft.com/office/officeart/2005/8/layout/process1"/>
    <dgm:cxn modelId="{0EE18670-2534-4279-8E60-18280AC049CA}" type="presParOf" srcId="{0BB5FF64-DDCB-4DDC-82DC-2AD2F83766FA}" destId="{AAE9EEA8-1B27-4054-8285-35B88FB22184}" srcOrd="8" destOrd="0" presId="urn:microsoft.com/office/officeart/2005/8/layout/process1"/>
    <dgm:cxn modelId="{484A49A7-CD7C-49C5-A26A-7A26DEBD9626}" type="presParOf" srcId="{0BB5FF64-DDCB-4DDC-82DC-2AD2F83766FA}" destId="{86C33497-E3F4-4361-9772-3B908C633F4C}" srcOrd="9" destOrd="0" presId="urn:microsoft.com/office/officeart/2005/8/layout/process1"/>
    <dgm:cxn modelId="{46C0BB28-C216-4A21-961E-71AB7D702794}" type="presParOf" srcId="{86C33497-E3F4-4361-9772-3B908C633F4C}" destId="{3322D9CA-D8D6-4731-9FA4-F6336C01CCCD}" srcOrd="0" destOrd="0" presId="urn:microsoft.com/office/officeart/2005/8/layout/process1"/>
    <dgm:cxn modelId="{585CA909-99E4-4772-AA80-87000D56B3AB}" type="presParOf" srcId="{0BB5FF64-DDCB-4DDC-82DC-2AD2F83766FA}" destId="{DC22BF8E-790F-4056-B314-5F9FF348B212}" srcOrd="10"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668198-3039-47D7-BB5B-CE48ACD4214E}">
      <dsp:nvSpPr>
        <dsp:cNvPr id="0" name=""/>
        <dsp:cNvSpPr/>
      </dsp:nvSpPr>
      <dsp:spPr>
        <a:xfrm>
          <a:off x="0" y="1423767"/>
          <a:ext cx="1010465" cy="1894622"/>
        </a:xfrm>
        <a:prstGeom prst="roundRect">
          <a:avLst>
            <a:gd name="adj" fmla="val 10000"/>
          </a:avLst>
        </a:prstGeom>
        <a:solidFill>
          <a:schemeClr val="accent1">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Chuẩn</a:t>
          </a:r>
          <a:r>
            <a:rPr lang="en-US" sz="2000" kern="1200"/>
            <a:t> </a:t>
          </a:r>
          <a:r>
            <a:rPr lang="en-US" sz="2000" kern="1200" err="1"/>
            <a:t>bị</a:t>
          </a:r>
          <a:r>
            <a:rPr lang="en-US" sz="2000" kern="1200"/>
            <a:t> dataset</a:t>
          </a:r>
        </a:p>
      </dsp:txBody>
      <dsp:txXfrm>
        <a:off x="29596" y="1453363"/>
        <a:ext cx="951273" cy="1835430"/>
      </dsp:txXfrm>
    </dsp:sp>
    <dsp:sp modelId="{821D89CC-5B65-4BC1-8545-5C78B7D1419B}">
      <dsp:nvSpPr>
        <dsp:cNvPr id="0" name=""/>
        <dsp:cNvSpPr/>
      </dsp:nvSpPr>
      <dsp:spPr>
        <a:xfrm>
          <a:off x="1111511" y="2245781"/>
          <a:ext cx="214218" cy="250595"/>
        </a:xfrm>
        <a:prstGeom prst="rightArrow">
          <a:avLst>
            <a:gd name="adj1" fmla="val 600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111511" y="2295900"/>
        <a:ext cx="149953" cy="150357"/>
      </dsp:txXfrm>
    </dsp:sp>
    <dsp:sp modelId="{4009116C-4216-42A2-89D8-D2981A2F2BE6}">
      <dsp:nvSpPr>
        <dsp:cNvPr id="0" name=""/>
        <dsp:cNvSpPr/>
      </dsp:nvSpPr>
      <dsp:spPr>
        <a:xfrm>
          <a:off x="1414651" y="1423767"/>
          <a:ext cx="1010465" cy="1894622"/>
        </a:xfrm>
        <a:prstGeom prst="roundRect">
          <a:avLst>
            <a:gd name="adj" fmla="val 10000"/>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Tiền</a:t>
          </a:r>
          <a:r>
            <a:rPr lang="en-US" sz="2000" kern="1200"/>
            <a:t> </a:t>
          </a:r>
          <a:r>
            <a:rPr lang="en-US" sz="2000" kern="1200" err="1"/>
            <a:t>xử</a:t>
          </a:r>
          <a:r>
            <a:rPr lang="en-US" sz="2000" kern="1200"/>
            <a:t> </a:t>
          </a:r>
          <a:r>
            <a:rPr lang="en-US" sz="2000" kern="1200" err="1"/>
            <a:t>lý</a:t>
          </a:r>
          <a:r>
            <a:rPr lang="en-US" sz="2000" kern="1200"/>
            <a:t> </a:t>
          </a:r>
          <a:r>
            <a:rPr lang="en-US" sz="2000" kern="1200" err="1"/>
            <a:t>dữ</a:t>
          </a:r>
          <a:r>
            <a:rPr lang="en-US" sz="2000" kern="1200"/>
            <a:t> </a:t>
          </a:r>
          <a:r>
            <a:rPr lang="en-US" sz="2000" kern="1200" err="1"/>
            <a:t>liệu</a:t>
          </a:r>
          <a:endParaRPr lang="en-US" sz="2000" kern="1200"/>
        </a:p>
      </dsp:txBody>
      <dsp:txXfrm>
        <a:off x="1444247" y="1453363"/>
        <a:ext cx="951273" cy="1835430"/>
      </dsp:txXfrm>
    </dsp:sp>
    <dsp:sp modelId="{981DC409-0740-474B-8BF9-A2FFACEC7C3B}">
      <dsp:nvSpPr>
        <dsp:cNvPr id="0" name=""/>
        <dsp:cNvSpPr/>
      </dsp:nvSpPr>
      <dsp:spPr>
        <a:xfrm>
          <a:off x="2526163" y="2245781"/>
          <a:ext cx="214218" cy="250595"/>
        </a:xfrm>
        <a:prstGeom prst="rightArrow">
          <a:avLst>
            <a:gd name="adj1" fmla="val 60000"/>
            <a:gd name="adj2" fmla="val 50000"/>
          </a:avLst>
        </a:prstGeom>
        <a:solidFill>
          <a:schemeClr val="accent1">
            <a:shade val="90000"/>
            <a:hueOff val="166170"/>
            <a:satOff val="-3548"/>
            <a:lumOff val="132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2526163" y="2295900"/>
        <a:ext cx="149953" cy="150357"/>
      </dsp:txXfrm>
    </dsp:sp>
    <dsp:sp modelId="{09D7BC25-E409-4109-BFF1-3DF68DAD5757}">
      <dsp:nvSpPr>
        <dsp:cNvPr id="0" name=""/>
        <dsp:cNvSpPr/>
      </dsp:nvSpPr>
      <dsp:spPr>
        <a:xfrm>
          <a:off x="2829303" y="1423767"/>
          <a:ext cx="1010465" cy="1894622"/>
        </a:xfrm>
        <a:prstGeom prst="roundRect">
          <a:avLst>
            <a:gd name="adj" fmla="val 1000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Thiết</a:t>
          </a:r>
          <a:r>
            <a:rPr lang="en-US" sz="2000" kern="1200"/>
            <a:t> </a:t>
          </a:r>
          <a:r>
            <a:rPr lang="en-US" sz="2000" kern="1200" err="1"/>
            <a:t>kế</a:t>
          </a:r>
          <a:r>
            <a:rPr lang="en-US" sz="2000" kern="1200"/>
            <a:t> </a:t>
          </a:r>
          <a:r>
            <a:rPr lang="en-US" sz="2000" kern="1200" err="1"/>
            <a:t>mô</a:t>
          </a:r>
          <a:r>
            <a:rPr lang="en-US" sz="2000" kern="1200"/>
            <a:t> </a:t>
          </a:r>
          <a:r>
            <a:rPr lang="en-US" sz="2000" kern="1200" err="1"/>
            <a:t>hình</a:t>
          </a:r>
          <a:endParaRPr lang="en-US" sz="2000" kern="1200"/>
        </a:p>
      </dsp:txBody>
      <dsp:txXfrm>
        <a:off x="2858899" y="1453363"/>
        <a:ext cx="951273" cy="1835430"/>
      </dsp:txXfrm>
    </dsp:sp>
    <dsp:sp modelId="{D2E541F0-81C1-4B46-86E0-B2B63EDF1392}">
      <dsp:nvSpPr>
        <dsp:cNvPr id="0" name=""/>
        <dsp:cNvSpPr/>
      </dsp:nvSpPr>
      <dsp:spPr>
        <a:xfrm>
          <a:off x="3940814" y="2245781"/>
          <a:ext cx="214218" cy="250595"/>
        </a:xfrm>
        <a:prstGeom prst="rightArrow">
          <a:avLst>
            <a:gd name="adj1" fmla="val 60000"/>
            <a:gd name="adj2" fmla="val 50000"/>
          </a:avLst>
        </a:prstGeom>
        <a:solidFill>
          <a:schemeClr val="accent1">
            <a:shade val="90000"/>
            <a:hueOff val="332341"/>
            <a:satOff val="-7097"/>
            <a:lumOff val="264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3940814" y="2295900"/>
        <a:ext cx="149953" cy="150357"/>
      </dsp:txXfrm>
    </dsp:sp>
    <dsp:sp modelId="{F7AEC67B-36C3-4BBD-8C22-FBCE778B255B}">
      <dsp:nvSpPr>
        <dsp:cNvPr id="0" name=""/>
        <dsp:cNvSpPr/>
      </dsp:nvSpPr>
      <dsp:spPr>
        <a:xfrm>
          <a:off x="4243954" y="1423767"/>
          <a:ext cx="1010465" cy="1894622"/>
        </a:xfrm>
        <a:prstGeom prst="roundRect">
          <a:avLst>
            <a:gd name="adj" fmla="val 10000"/>
          </a:avLst>
        </a:prstGeom>
        <a:solidFill>
          <a:schemeClr val="accent1">
            <a:shade val="50000"/>
            <a:hueOff val="402493"/>
            <a:satOff val="-9802"/>
            <a:lumOff val="4289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Huấn</a:t>
          </a:r>
          <a:r>
            <a:rPr lang="en-US" sz="2000" kern="1200"/>
            <a:t> </a:t>
          </a:r>
          <a:r>
            <a:rPr lang="en-US" sz="2000" kern="1200" err="1"/>
            <a:t>luyện</a:t>
          </a:r>
          <a:r>
            <a:rPr lang="en-US" sz="2000" kern="1200"/>
            <a:t> </a:t>
          </a:r>
          <a:r>
            <a:rPr lang="en-US" sz="2000" kern="1200" err="1"/>
            <a:t>mô</a:t>
          </a:r>
          <a:r>
            <a:rPr lang="en-US" sz="2000" kern="1200"/>
            <a:t> </a:t>
          </a:r>
          <a:r>
            <a:rPr lang="en-US" sz="2000" kern="1200" err="1"/>
            <a:t>hình</a:t>
          </a:r>
          <a:endParaRPr lang="en-US" sz="2000" kern="1200"/>
        </a:p>
      </dsp:txBody>
      <dsp:txXfrm>
        <a:off x="4273550" y="1453363"/>
        <a:ext cx="951273" cy="1835430"/>
      </dsp:txXfrm>
    </dsp:sp>
    <dsp:sp modelId="{FD8F90A0-7175-465C-A465-B956445A30B3}">
      <dsp:nvSpPr>
        <dsp:cNvPr id="0" name=""/>
        <dsp:cNvSpPr/>
      </dsp:nvSpPr>
      <dsp:spPr>
        <a:xfrm>
          <a:off x="5355466" y="2245781"/>
          <a:ext cx="214218" cy="250595"/>
        </a:xfrm>
        <a:prstGeom prst="rightArrow">
          <a:avLst>
            <a:gd name="adj1" fmla="val 60000"/>
            <a:gd name="adj2" fmla="val 50000"/>
          </a:avLst>
        </a:prstGeom>
        <a:solidFill>
          <a:schemeClr val="accent1">
            <a:shade val="90000"/>
            <a:hueOff val="332341"/>
            <a:satOff val="-7097"/>
            <a:lumOff val="2648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5355466" y="2295900"/>
        <a:ext cx="149953" cy="150357"/>
      </dsp:txXfrm>
    </dsp:sp>
    <dsp:sp modelId="{AAE9EEA8-1B27-4054-8285-35B88FB22184}">
      <dsp:nvSpPr>
        <dsp:cNvPr id="0" name=""/>
        <dsp:cNvSpPr/>
      </dsp:nvSpPr>
      <dsp:spPr>
        <a:xfrm>
          <a:off x="5658606" y="1423767"/>
          <a:ext cx="1010465" cy="1894622"/>
        </a:xfrm>
        <a:prstGeom prst="roundRect">
          <a:avLst>
            <a:gd name="adj" fmla="val 10000"/>
          </a:avLst>
        </a:prstGeom>
        <a:solidFill>
          <a:schemeClr val="accent1">
            <a:shade val="50000"/>
            <a:hueOff val="268329"/>
            <a:satOff val="-6535"/>
            <a:lumOff val="2859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Đánh</a:t>
          </a:r>
          <a:r>
            <a:rPr lang="en-US" sz="2000" kern="1200"/>
            <a:t> </a:t>
          </a:r>
          <a:r>
            <a:rPr lang="en-US" sz="2000" kern="1200" err="1"/>
            <a:t>giá</a:t>
          </a:r>
          <a:r>
            <a:rPr lang="en-US" sz="2000" kern="1200"/>
            <a:t> </a:t>
          </a:r>
          <a:r>
            <a:rPr lang="en-US" sz="2000" kern="1200" err="1"/>
            <a:t>hiệu</a:t>
          </a:r>
          <a:r>
            <a:rPr lang="en-US" sz="2000" kern="1200"/>
            <a:t> </a:t>
          </a:r>
          <a:r>
            <a:rPr lang="en-US" sz="2000" kern="1200" err="1"/>
            <a:t>suất</a:t>
          </a:r>
          <a:r>
            <a:rPr lang="en-US" sz="2000" kern="1200"/>
            <a:t> </a:t>
          </a:r>
          <a:r>
            <a:rPr lang="en-US" sz="2000" kern="1200" err="1"/>
            <a:t>mô</a:t>
          </a:r>
          <a:r>
            <a:rPr lang="en-US" sz="2000" kern="1200"/>
            <a:t> </a:t>
          </a:r>
          <a:r>
            <a:rPr lang="en-US" sz="2000" kern="1200" err="1"/>
            <a:t>hình</a:t>
          </a:r>
          <a:endParaRPr lang="en-US" sz="2000" kern="1200"/>
        </a:p>
      </dsp:txBody>
      <dsp:txXfrm>
        <a:off x="5688202" y="1453363"/>
        <a:ext cx="951273" cy="1835430"/>
      </dsp:txXfrm>
    </dsp:sp>
    <dsp:sp modelId="{86C33497-E3F4-4361-9772-3B908C633F4C}">
      <dsp:nvSpPr>
        <dsp:cNvPr id="0" name=""/>
        <dsp:cNvSpPr/>
      </dsp:nvSpPr>
      <dsp:spPr>
        <a:xfrm>
          <a:off x="6770118" y="2245781"/>
          <a:ext cx="214218" cy="250595"/>
        </a:xfrm>
        <a:prstGeom prst="rightArrow">
          <a:avLst>
            <a:gd name="adj1" fmla="val 60000"/>
            <a:gd name="adj2" fmla="val 50000"/>
          </a:avLst>
        </a:prstGeom>
        <a:solidFill>
          <a:schemeClr val="accent1">
            <a:shade val="90000"/>
            <a:hueOff val="166170"/>
            <a:satOff val="-3548"/>
            <a:lumOff val="1324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770118" y="2295900"/>
        <a:ext cx="149953" cy="150357"/>
      </dsp:txXfrm>
    </dsp:sp>
    <dsp:sp modelId="{DC22BF8E-790F-4056-B314-5F9FF348B212}">
      <dsp:nvSpPr>
        <dsp:cNvPr id="0" name=""/>
        <dsp:cNvSpPr/>
      </dsp:nvSpPr>
      <dsp:spPr>
        <a:xfrm>
          <a:off x="7073257" y="1423767"/>
          <a:ext cx="1010465" cy="1894622"/>
        </a:xfrm>
        <a:prstGeom prst="roundRect">
          <a:avLst>
            <a:gd name="adj" fmla="val 10000"/>
          </a:avLst>
        </a:prstGeom>
        <a:solidFill>
          <a:schemeClr val="accent1">
            <a:shade val="50000"/>
            <a:hueOff val="134164"/>
            <a:satOff val="-3267"/>
            <a:lumOff val="1429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err="1"/>
            <a:t>Xây</a:t>
          </a:r>
          <a:r>
            <a:rPr lang="en-US" sz="2000" kern="1200"/>
            <a:t> </a:t>
          </a:r>
          <a:r>
            <a:rPr lang="en-US" sz="2000" kern="1200" err="1"/>
            <a:t>dựng</a:t>
          </a:r>
          <a:r>
            <a:rPr lang="en-US" sz="2000" kern="1200"/>
            <a:t> demo</a:t>
          </a:r>
        </a:p>
      </dsp:txBody>
      <dsp:txXfrm>
        <a:off x="7102853" y="1453363"/>
        <a:ext cx="951273" cy="1835430"/>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87A635-B0CF-4472-8408-4DCADBE094BF}" type="datetimeFigureOut">
              <a:rPr lang="en-US" smtClean="0"/>
              <a:t>6/9/2024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14633B-F93B-4208-A287-D690BABE2CCF}" type="slidenum">
              <a:rPr lang="en-US" smtClean="0"/>
              <a:t>‹#›</a:t>
            </a:fld>
            <a:endParaRPr lang="en-US"/>
          </a:p>
        </p:txBody>
      </p:sp>
    </p:spTree>
    <p:extLst>
      <p:ext uri="{BB962C8B-B14F-4D97-AF65-F5344CB8AC3E}">
        <p14:creationId xmlns:p14="http://schemas.microsoft.com/office/powerpoint/2010/main" val="3469826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6338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13</a:t>
            </a:fld>
            <a:endParaRPr lang="en-US"/>
          </a:p>
        </p:txBody>
      </p:sp>
    </p:spTree>
    <p:extLst>
      <p:ext uri="{BB962C8B-B14F-4D97-AF65-F5344CB8AC3E}">
        <p14:creationId xmlns:p14="http://schemas.microsoft.com/office/powerpoint/2010/main" val="28009612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14</a:t>
            </a:fld>
            <a:endParaRPr lang="en-US"/>
          </a:p>
        </p:txBody>
      </p:sp>
    </p:spTree>
    <p:extLst>
      <p:ext uri="{BB962C8B-B14F-4D97-AF65-F5344CB8AC3E}">
        <p14:creationId xmlns:p14="http://schemas.microsoft.com/office/powerpoint/2010/main" val="22186279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15</a:t>
            </a:fld>
            <a:endParaRPr lang="en-US"/>
          </a:p>
        </p:txBody>
      </p:sp>
    </p:spTree>
    <p:extLst>
      <p:ext uri="{BB962C8B-B14F-4D97-AF65-F5344CB8AC3E}">
        <p14:creationId xmlns:p14="http://schemas.microsoft.com/office/powerpoint/2010/main" val="358712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95365"/>
                </a:solidFill>
                <a:effectLst/>
                <a:latin typeface="Arial" panose="020B0604020202020204" pitchFamily="34" charset="0"/>
              </a:rPr>
              <a:t>Trong </a:t>
            </a:r>
            <a:r>
              <a:rPr lang="en-US" b="0" i="0" err="1">
                <a:solidFill>
                  <a:srgbClr val="495365"/>
                </a:solidFill>
                <a:effectLst/>
                <a:latin typeface="Arial" panose="020B0604020202020204" pitchFamily="34" charset="0"/>
              </a:rPr>
              <a:t>bài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phân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loại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đa</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chúng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tôi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tiếp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tục</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đánh</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giá</a:t>
            </a:r>
            <a:r>
              <a:rPr lang="en-US" b="0" i="0">
                <a:solidFill>
                  <a:srgbClr val="495365"/>
                </a:solidFill>
                <a:effectLst/>
                <a:latin typeface="Arial" panose="020B0604020202020204" pitchFamily="34" charset="0"/>
              </a:rPr>
              <a:t> Micro-average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Macro-average </a:t>
            </a:r>
            <a:r>
              <a:rPr lang="en-US" b="0" i="0" err="1">
                <a:solidFill>
                  <a:srgbClr val="495365"/>
                </a:solidFill>
                <a:effectLst/>
                <a:latin typeface="Arial" panose="020B0604020202020204" pitchFamily="34" charset="0"/>
              </a:rPr>
              <a:t>của</a:t>
            </a:r>
            <a:r>
              <a:rPr lang="en-US" b="0" i="0">
                <a:solidFill>
                  <a:srgbClr val="495365"/>
                </a:solidFill>
                <a:effectLst/>
                <a:latin typeface="Arial" panose="020B0604020202020204" pitchFamily="34" charset="0"/>
              </a:rPr>
              <a:t> Precision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Recall.</a:t>
            </a:r>
            <a:r>
              <a:rPr lang="en-US" b="0" i="0">
                <a:solidFill>
                  <a:srgbClr val="495365"/>
                </a:solidFill>
                <a:effectLst/>
                <a:latin typeface="Lato" panose="020F0502020204030203" pitchFamily="34" charset="0"/>
              </a:rPr>
              <a:t> </a:t>
            </a:r>
            <a:r>
              <a:rPr lang="en-US" b="0" i="0">
                <a:solidFill>
                  <a:srgbClr val="495365"/>
                </a:solidFill>
                <a:effectLst/>
                <a:latin typeface="Arial" panose="020B0604020202020204" pitchFamily="34" charset="0"/>
              </a:rPr>
              <a:t>Micro-average </a:t>
            </a:r>
            <a:r>
              <a:rPr lang="en-US" b="0" i="0" err="1">
                <a:solidFill>
                  <a:srgbClr val="495365"/>
                </a:solidFill>
                <a:effectLst/>
                <a:latin typeface="Arial" panose="020B0604020202020204" pitchFamily="34" charset="0"/>
              </a:rPr>
              <a:t>tính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tổng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số</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lần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dự</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chính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xác</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trên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tất</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cả</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các</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chia </a:t>
            </a:r>
            <a:r>
              <a:rPr lang="en-US" b="0" i="0" err="1">
                <a:solidFill>
                  <a:srgbClr val="495365"/>
                </a:solidFill>
                <a:effectLst/>
                <a:latin typeface="Arial" panose="020B0604020202020204" pitchFamily="34" charset="0"/>
              </a:rPr>
              <a:t>cho</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tổng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số</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dự</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trên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tất</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cả</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các</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trong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khi</a:t>
            </a:r>
            <a:r>
              <a:rPr lang="en-US" b="0" i="0">
                <a:solidFill>
                  <a:srgbClr val="495365"/>
                </a:solidFill>
                <a:effectLst/>
                <a:latin typeface="Arial" panose="020B0604020202020204" pitchFamily="34" charset="0"/>
              </a:rPr>
              <a:t> Macro-average </a:t>
            </a:r>
            <a:r>
              <a:rPr lang="en-US" b="0" i="0" err="1">
                <a:solidFill>
                  <a:srgbClr val="495365"/>
                </a:solidFill>
                <a:effectLst/>
                <a:latin typeface="Arial" panose="020B0604020202020204" pitchFamily="34" charset="0"/>
              </a:rPr>
              <a:t>tính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trung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bình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của</a:t>
            </a:r>
            <a:r>
              <a:rPr lang="en-US" b="0" i="0">
                <a:solidFill>
                  <a:srgbClr val="495365"/>
                </a:solidFill>
                <a:effectLst/>
                <a:latin typeface="Arial" panose="020B0604020202020204" pitchFamily="34" charset="0"/>
              </a:rPr>
              <a:t> Precision</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Recall </a:t>
            </a:r>
            <a:r>
              <a:rPr lang="en-US" b="0" i="0" err="1">
                <a:solidFill>
                  <a:srgbClr val="495365"/>
                </a:solidFill>
                <a:effectLst/>
                <a:latin typeface="Arial" panose="020B0604020202020204" pitchFamily="34" charset="0"/>
              </a:rPr>
              <a:t>cho</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mỗi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riêng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lẻ</a:t>
            </a:r>
            <a:r>
              <a:rPr lang="en-US" b="0" i="0">
                <a:solidFill>
                  <a:srgbClr val="495365"/>
                </a:solidFill>
                <a:effectLst/>
                <a:latin typeface="Arial" panose="020B0604020202020204" pitchFamily="34" charset="0"/>
              </a:rPr>
              <a:t>. Micro-average </a:t>
            </a:r>
            <a:r>
              <a:rPr lang="en-US" b="0" i="0" err="1">
                <a:solidFill>
                  <a:srgbClr val="495365"/>
                </a:solidFill>
                <a:effectLst/>
                <a:latin typeface="Arial" panose="020B0604020202020204" pitchFamily="34" charset="0"/>
              </a:rPr>
              <a:t>giúp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hiển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thị</a:t>
            </a:r>
            <a:r>
              <a:rPr lang="en-US" b="0" i="0">
                <a:solidFill>
                  <a:srgbClr val="495365"/>
                </a:solidFill>
                <a:effectLst/>
                <a:latin typeface="Arial" panose="020B0604020202020204" pitchFamily="34" charset="0"/>
              </a:rPr>
              <a:t> </a:t>
            </a:r>
            <a:r>
              <a:rPr lang="vi-VN" b="0" i="0">
                <a:effectLst/>
                <a:highlight>
                  <a:srgbClr val="FFFFFF"/>
                </a:highlight>
                <a:latin typeface="Arial" panose="020B0604020202020204" pitchFamily="34" charset="0"/>
              </a:rPr>
              <a:t>hiệu suất tổng thể của mô hình, trong khi Macro-average</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giúp đánh giá khả n ̆𝑎ng dự đoán của mô hình trên mỗi lớp</a:t>
            </a:r>
            <a:br>
              <a:rPr lang="vi-VN"/>
            </a:br>
            <a:r>
              <a:rPr lang="vi-VN" b="0" i="0">
                <a:effectLst/>
                <a:highlight>
                  <a:srgbClr val="FFFFFF"/>
                </a:highlight>
                <a:latin typeface="Arial" panose="020B0604020202020204" pitchFamily="34" charset="0"/>
              </a:rPr>
              <a:t>một cách công bằng.</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Điều này giúp nhìn nhận được hiệu suất tổng thể của mô</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hình thay vì chỉ nhìn vào từng lớp cụ thể. Các giá trị này</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được tính bằng các công thức sau:</a:t>
            </a:r>
            <a:br>
              <a:rPr lang="en-US" b="0" i="0">
                <a:solidFill>
                  <a:srgbClr val="495365"/>
                </a:solidFill>
                <a:effectLst/>
                <a:latin typeface="Lato" panose="020F0502020204030203" pitchFamily="34" charset="0"/>
              </a:rPr>
            </a:br>
            <a:endParaRPr lang="en-US" b="0" i="0">
              <a:solidFill>
                <a:srgbClr val="495365"/>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16</a:t>
            </a:fld>
            <a:endParaRPr lang="en-US"/>
          </a:p>
        </p:txBody>
      </p:sp>
    </p:spTree>
    <p:extLst>
      <p:ext uri="{BB962C8B-B14F-4D97-AF65-F5344CB8AC3E}">
        <p14:creationId xmlns:p14="http://schemas.microsoft.com/office/powerpoint/2010/main" val="1701467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a:solidFill>
                  <a:srgbClr val="495365"/>
                </a:solidFill>
                <a:effectLst/>
                <a:latin typeface="Arial" panose="020B0604020202020204" pitchFamily="34" charset="0"/>
              </a:rPr>
              <a:t>Trong </a:t>
            </a:r>
            <a:r>
              <a:rPr lang="en-US" b="0" i="0" err="1">
                <a:solidFill>
                  <a:srgbClr val="495365"/>
                </a:solidFill>
                <a:effectLst/>
                <a:latin typeface="Arial" panose="020B0604020202020204" pitchFamily="34" charset="0"/>
              </a:rPr>
              <a:t>bài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phân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loại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đa</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chúng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tôi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tiếp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tục</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đánh</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giá</a:t>
            </a:r>
            <a:r>
              <a:rPr lang="en-US" b="0" i="0">
                <a:solidFill>
                  <a:srgbClr val="495365"/>
                </a:solidFill>
                <a:effectLst/>
                <a:latin typeface="Arial" panose="020B0604020202020204" pitchFamily="34" charset="0"/>
              </a:rPr>
              <a:t> Micro-average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Macro-average </a:t>
            </a:r>
            <a:r>
              <a:rPr lang="en-US" b="0" i="0" err="1">
                <a:solidFill>
                  <a:srgbClr val="495365"/>
                </a:solidFill>
                <a:effectLst/>
                <a:latin typeface="Arial" panose="020B0604020202020204" pitchFamily="34" charset="0"/>
              </a:rPr>
              <a:t>của</a:t>
            </a:r>
            <a:r>
              <a:rPr lang="en-US" b="0" i="0">
                <a:solidFill>
                  <a:srgbClr val="495365"/>
                </a:solidFill>
                <a:effectLst/>
                <a:latin typeface="Arial" panose="020B0604020202020204" pitchFamily="34" charset="0"/>
              </a:rPr>
              <a:t> Precision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Recall.</a:t>
            </a:r>
            <a:r>
              <a:rPr lang="en-US" b="0" i="0">
                <a:solidFill>
                  <a:srgbClr val="495365"/>
                </a:solidFill>
                <a:effectLst/>
                <a:latin typeface="Lato" panose="020F0502020204030203" pitchFamily="34" charset="0"/>
              </a:rPr>
              <a:t> </a:t>
            </a:r>
            <a:r>
              <a:rPr lang="en-US" b="0" i="0">
                <a:solidFill>
                  <a:srgbClr val="495365"/>
                </a:solidFill>
                <a:effectLst/>
                <a:latin typeface="Arial" panose="020B0604020202020204" pitchFamily="34" charset="0"/>
              </a:rPr>
              <a:t>Micro-average </a:t>
            </a:r>
            <a:r>
              <a:rPr lang="en-US" b="0" i="0" err="1">
                <a:solidFill>
                  <a:srgbClr val="495365"/>
                </a:solidFill>
                <a:effectLst/>
                <a:latin typeface="Arial" panose="020B0604020202020204" pitchFamily="34" charset="0"/>
              </a:rPr>
              <a:t>tính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tổng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số</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lần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dự</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chính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xác</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trên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tất</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cả</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các</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chia </a:t>
            </a:r>
            <a:r>
              <a:rPr lang="en-US" b="0" i="0" err="1">
                <a:solidFill>
                  <a:srgbClr val="495365"/>
                </a:solidFill>
                <a:effectLst/>
                <a:latin typeface="Arial" panose="020B0604020202020204" pitchFamily="34" charset="0"/>
              </a:rPr>
              <a:t>cho</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tổng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số</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dự</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đoán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trên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tất</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cả</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các</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trong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khi</a:t>
            </a:r>
            <a:r>
              <a:rPr lang="en-US" b="0" i="0">
                <a:solidFill>
                  <a:srgbClr val="495365"/>
                </a:solidFill>
                <a:effectLst/>
                <a:latin typeface="Arial" panose="020B0604020202020204" pitchFamily="34" charset="0"/>
              </a:rPr>
              <a:t> Macro-average </a:t>
            </a:r>
            <a:r>
              <a:rPr lang="en-US" b="0" i="0" err="1">
                <a:solidFill>
                  <a:srgbClr val="495365"/>
                </a:solidFill>
                <a:effectLst/>
                <a:latin typeface="Arial" panose="020B0604020202020204" pitchFamily="34" charset="0"/>
              </a:rPr>
              <a:t>tính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trung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bình</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của</a:t>
            </a:r>
            <a:r>
              <a:rPr lang="en-US" b="0" i="0">
                <a:solidFill>
                  <a:srgbClr val="495365"/>
                </a:solidFill>
                <a:effectLst/>
                <a:latin typeface="Arial" panose="020B0604020202020204" pitchFamily="34" charset="0"/>
              </a:rPr>
              <a:t> Precision</a:t>
            </a:r>
            <a:r>
              <a:rPr lang="en-US" b="0" i="0">
                <a:solidFill>
                  <a:srgbClr val="495365"/>
                </a:solidFill>
                <a:effectLst/>
                <a:latin typeface="Lato" panose="020F0502020204030203" pitchFamily="34" charset="0"/>
              </a:rPr>
              <a:t> </a:t>
            </a:r>
            <a:r>
              <a:rPr lang="en-US" b="0" i="0" err="1">
                <a:solidFill>
                  <a:srgbClr val="495365"/>
                </a:solidFill>
                <a:effectLst/>
                <a:latin typeface="Arial" panose="020B0604020202020204" pitchFamily="34" charset="0"/>
              </a:rPr>
              <a:t>và</a:t>
            </a:r>
            <a:r>
              <a:rPr lang="en-US" b="0" i="0">
                <a:solidFill>
                  <a:srgbClr val="495365"/>
                </a:solidFill>
                <a:effectLst/>
                <a:latin typeface="Arial" panose="020B0604020202020204" pitchFamily="34" charset="0"/>
              </a:rPr>
              <a:t> Recall </a:t>
            </a:r>
            <a:r>
              <a:rPr lang="en-US" b="0" i="0" err="1">
                <a:solidFill>
                  <a:srgbClr val="495365"/>
                </a:solidFill>
                <a:effectLst/>
                <a:latin typeface="Arial" panose="020B0604020202020204" pitchFamily="34" charset="0"/>
              </a:rPr>
              <a:t>cho</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mỗi</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lớp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riêng</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lẻ</a:t>
            </a:r>
            <a:r>
              <a:rPr lang="en-US" b="0" i="0">
                <a:solidFill>
                  <a:srgbClr val="495365"/>
                </a:solidFill>
                <a:effectLst/>
                <a:latin typeface="Arial" panose="020B0604020202020204" pitchFamily="34" charset="0"/>
              </a:rPr>
              <a:t>. Micro-average </a:t>
            </a:r>
            <a:r>
              <a:rPr lang="en-US" b="0" i="0" err="1">
                <a:solidFill>
                  <a:srgbClr val="495365"/>
                </a:solidFill>
                <a:effectLst/>
                <a:latin typeface="Arial" panose="020B0604020202020204" pitchFamily="34" charset="0"/>
              </a:rPr>
              <a:t>giúp</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hiển</a:t>
            </a:r>
            <a:r>
              <a:rPr lang="en-US" b="0" i="0">
                <a:solidFill>
                  <a:srgbClr val="495365"/>
                </a:solidFill>
                <a:effectLst/>
                <a:latin typeface="Arial" panose="020B0604020202020204" pitchFamily="34" charset="0"/>
              </a:rPr>
              <a:t> </a:t>
            </a:r>
            <a:r>
              <a:rPr lang="en-US" b="0" i="0" err="1">
                <a:solidFill>
                  <a:srgbClr val="495365"/>
                </a:solidFill>
                <a:effectLst/>
                <a:latin typeface="Arial" panose="020B0604020202020204" pitchFamily="34" charset="0"/>
              </a:rPr>
              <a:t>thị</a:t>
            </a:r>
            <a:r>
              <a:rPr lang="en-US" b="0" i="0">
                <a:solidFill>
                  <a:srgbClr val="495365"/>
                </a:solidFill>
                <a:effectLst/>
                <a:latin typeface="Arial" panose="020B0604020202020204" pitchFamily="34" charset="0"/>
              </a:rPr>
              <a:t> </a:t>
            </a:r>
            <a:r>
              <a:rPr lang="vi-VN" b="0" i="0">
                <a:effectLst/>
                <a:highlight>
                  <a:srgbClr val="FFFFFF"/>
                </a:highlight>
                <a:latin typeface="Arial" panose="020B0604020202020204" pitchFamily="34" charset="0"/>
              </a:rPr>
              <a:t>hiệu suất tổng thể của mô hình, trong khi Macro-average</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giúp đánh giá khả n ̆𝑎ng dự đoán của mô hình trên mỗi lớp</a:t>
            </a:r>
            <a:br>
              <a:rPr lang="vi-VN"/>
            </a:br>
            <a:r>
              <a:rPr lang="vi-VN" b="0" i="0">
                <a:effectLst/>
                <a:highlight>
                  <a:srgbClr val="FFFFFF"/>
                </a:highlight>
                <a:latin typeface="Arial" panose="020B0604020202020204" pitchFamily="34" charset="0"/>
              </a:rPr>
              <a:t>một cách công bằng.</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Điều này giúp nhìn nhận được hiệu suất tổng thể của mô</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hình thay vì chỉ nhìn vào từng lớp cụ thể. Các giá trị này</a:t>
            </a:r>
            <a:r>
              <a:rPr lang="en-US" b="0" i="0">
                <a:effectLst/>
                <a:highlight>
                  <a:srgbClr val="FFFFFF"/>
                </a:highlight>
                <a:latin typeface="Arial" panose="020B0604020202020204" pitchFamily="34" charset="0"/>
              </a:rPr>
              <a:t> </a:t>
            </a:r>
            <a:r>
              <a:rPr lang="vi-VN" b="0" i="0">
                <a:effectLst/>
                <a:highlight>
                  <a:srgbClr val="FFFFFF"/>
                </a:highlight>
                <a:latin typeface="Arial" panose="020B0604020202020204" pitchFamily="34" charset="0"/>
              </a:rPr>
              <a:t>được tính bằng các công thức sau:</a:t>
            </a:r>
            <a:br>
              <a:rPr lang="en-US" b="0" i="0">
                <a:solidFill>
                  <a:srgbClr val="495365"/>
                </a:solidFill>
                <a:effectLst/>
                <a:latin typeface="Lato" panose="020F0502020204030203" pitchFamily="34" charset="0"/>
              </a:rPr>
            </a:br>
            <a:endParaRPr lang="en-US" b="0" i="0">
              <a:solidFill>
                <a:srgbClr val="495365"/>
              </a:solidFill>
              <a:effectLst/>
              <a:latin typeface="Lato" panose="020F0502020204030203" pitchFamily="34" charset="0"/>
            </a:endParaRPr>
          </a:p>
        </p:txBody>
      </p:sp>
      <p:sp>
        <p:nvSpPr>
          <p:cNvPr id="4" name="Slide Number Placeholder 3"/>
          <p:cNvSpPr>
            <a:spLocks noGrp="1"/>
          </p:cNvSpPr>
          <p:nvPr>
            <p:ph type="sldNum" sz="quarter" idx="5"/>
          </p:nvPr>
        </p:nvSpPr>
        <p:spPr/>
        <p:txBody>
          <a:bodyPr/>
          <a:lstStyle/>
          <a:p>
            <a:fld id="{0214633B-F93B-4208-A287-D690BABE2CCF}" type="slidenum">
              <a:rPr lang="en-US" smtClean="0"/>
              <a:t>17</a:t>
            </a:fld>
            <a:endParaRPr lang="en-US"/>
          </a:p>
        </p:txBody>
      </p:sp>
    </p:spTree>
    <p:extLst>
      <p:ext uri="{BB962C8B-B14F-4D97-AF65-F5344CB8AC3E}">
        <p14:creationId xmlns:p14="http://schemas.microsoft.com/office/powerpoint/2010/main" val="24855153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effectLst/>
                <a:highlight>
                  <a:srgbClr val="FFFFFF"/>
                </a:highlight>
                <a:latin typeface="Arial" panose="020B0604020202020204" pitchFamily="34" charset="0"/>
              </a:rPr>
              <a:t>Labin07 </a:t>
            </a:r>
            <a:r>
              <a:rPr lang="en-US" b="0" i="0" err="1">
                <a:effectLst/>
                <a:highlight>
                  <a:srgbClr val="FFFFFF"/>
                </a:highlight>
                <a:latin typeface="Arial" panose="020B0604020202020204" pitchFamily="34" charset="0"/>
              </a:rPr>
              <a:t>có</a:t>
            </a:r>
            <a:r>
              <a:rPr lang="en-US" b="0" i="0">
                <a:effectLst/>
                <a:highlight>
                  <a:srgbClr val="FFFFFF"/>
                </a:highlight>
                <a:latin typeface="Arial" panose="020B0604020202020204" pitchFamily="34" charset="0"/>
              </a:rPr>
              <a:t> </a:t>
            </a:r>
            <a:r>
              <a:rPr lang="en-US" b="0" i="0" err="1">
                <a:effectLst/>
                <a:highlight>
                  <a:srgbClr val="FFFFFF"/>
                </a:highlight>
                <a:latin typeface="Arial" panose="020B0604020202020204" pitchFamily="34" charset="0"/>
              </a:rPr>
              <a:t>hiệu</a:t>
            </a:r>
            <a:r>
              <a:rPr lang="en-US" b="0" i="0">
                <a:effectLst/>
                <a:highlight>
                  <a:srgbClr val="FFFFFF"/>
                </a:highlight>
                <a:latin typeface="Arial" panose="020B0604020202020204" pitchFamily="34" charset="0"/>
              </a:rPr>
              <a:t> </a:t>
            </a:r>
            <a:r>
              <a:rPr lang="en-US" b="0" i="0" err="1">
                <a:effectLst/>
                <a:highlight>
                  <a:srgbClr val="FFFFFF"/>
                </a:highlight>
                <a:latin typeface="Arial" panose="020B0604020202020204" pitchFamily="34" charset="0"/>
              </a:rPr>
              <a:t>suất</a:t>
            </a:r>
            <a:r>
              <a:rPr lang="en-US" b="0" i="0">
                <a:effectLst/>
                <a:highlight>
                  <a:srgbClr val="FFFFFF"/>
                </a:highlight>
                <a:latin typeface="Arial" panose="020B0604020202020204" pitchFamily="34" charset="0"/>
              </a:rPr>
              <a:t> </a:t>
            </a:r>
            <a:r>
              <a:rPr lang="en-US" b="0" i="0" err="1">
                <a:effectLst/>
                <a:highlight>
                  <a:srgbClr val="FFFFFF"/>
                </a:highlight>
                <a:latin typeface="Arial" panose="020B0604020202020204" pitchFamily="34" charset="0"/>
              </a:rPr>
              <a:t>cáo</a:t>
            </a:r>
            <a:r>
              <a:rPr lang="en-US" b="0" i="0">
                <a:effectLst/>
                <a:highlight>
                  <a:srgbClr val="FFFFFF"/>
                </a:highlight>
                <a:latin typeface="Arial" panose="020B0604020202020204" pitchFamily="34" charset="0"/>
              </a:rPr>
              <a:t> </a:t>
            </a:r>
            <a:r>
              <a:rPr lang="en-US" b="0" i="0" err="1">
                <a:effectLst/>
                <a:highlight>
                  <a:srgbClr val="FFFFFF"/>
                </a:highlight>
                <a:latin typeface="Arial" panose="020B0604020202020204" pitchFamily="34" charset="0"/>
              </a:rPr>
              <a:t>trên</a:t>
            </a:r>
            <a:r>
              <a:rPr lang="en-US" b="0" i="0">
                <a:effectLst/>
                <a:highlight>
                  <a:srgbClr val="FFFFFF"/>
                </a:highlight>
                <a:latin typeface="Arial" panose="020B0604020202020204" pitchFamily="34" charset="0"/>
              </a:rPr>
              <a:t> </a:t>
            </a:r>
            <a:r>
              <a:rPr lang="en-US" b="0" i="0" err="1">
                <a:effectLst/>
                <a:highlight>
                  <a:srgbClr val="FFFFFF"/>
                </a:highlight>
                <a:latin typeface="Arial" panose="020B0604020202020204" pitchFamily="34" charset="0"/>
              </a:rPr>
              <a:t>cả</a:t>
            </a:r>
            <a:r>
              <a:rPr lang="en-US" b="0" i="0">
                <a:effectLst/>
                <a:highlight>
                  <a:srgbClr val="FFFFFF"/>
                </a:highlight>
                <a:latin typeface="Arial" panose="020B0604020202020204" pitchFamily="34" charset="0"/>
              </a:rPr>
              <a:t> 2 </a:t>
            </a:r>
            <a:r>
              <a:rPr lang="en-US" b="0" i="0" err="1">
                <a:effectLst/>
                <a:highlight>
                  <a:srgbClr val="FFFFFF"/>
                </a:highlight>
                <a:latin typeface="Arial" panose="020B0604020202020204" pitchFamily="34" charset="0"/>
              </a:rPr>
              <a:t>tập</a:t>
            </a:r>
            <a:r>
              <a:rPr lang="en-US" b="0" i="0">
                <a:effectLst/>
                <a:highlight>
                  <a:srgbClr val="FFFFFF"/>
                </a:highlight>
                <a:latin typeface="Arial" panose="020B0604020202020204" pitchFamily="34" charset="0"/>
              </a:rPr>
              <a:t> data</a:t>
            </a:r>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18</a:t>
            </a:fld>
            <a:endParaRPr lang="en-US"/>
          </a:p>
        </p:txBody>
      </p:sp>
    </p:spTree>
    <p:extLst>
      <p:ext uri="{BB962C8B-B14F-4D97-AF65-F5344CB8AC3E}">
        <p14:creationId xmlns:p14="http://schemas.microsoft.com/office/powerpoint/2010/main" val="33499536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highlight>
                  <a:srgbClr val="FFFFFF"/>
                </a:highlight>
                <a:latin typeface="Arial" panose="020B0604020202020204" pitchFamily="34" charset="0"/>
              </a:rPr>
              <a:t>Bảng kết quả trong hình 11 cho thấy AADR và UMUDGA</a:t>
            </a:r>
            <a:br>
              <a:rPr lang="vi-VN"/>
            </a:br>
            <a:r>
              <a:rPr lang="vi-VN" b="0" i="0">
                <a:effectLst/>
                <a:highlight>
                  <a:srgbClr val="FFFFFF"/>
                </a:highlight>
                <a:latin typeface="Arial" panose="020B0604020202020204" pitchFamily="34" charset="0"/>
              </a:rPr>
              <a:t>đều là những mô hình phân loại hiệu quả. Tuy nhiên, AADR</a:t>
            </a:r>
            <a:br>
              <a:rPr lang="vi-VN"/>
            </a:br>
            <a:r>
              <a:rPr lang="vi-VN" b="0" i="0">
                <a:effectLst/>
                <a:highlight>
                  <a:srgbClr val="FFFFFF"/>
                </a:highlight>
                <a:latin typeface="Arial" panose="020B0604020202020204" pitchFamily="34" charset="0"/>
              </a:rPr>
              <a:t>có độ chính xác cao hơn UMUDGA đạt 99,7% so với 82,63%.</a:t>
            </a:r>
            <a:br>
              <a:rPr lang="vi-VN"/>
            </a:br>
            <a:r>
              <a:rPr lang="vi-VN" b="0" i="0">
                <a:effectLst/>
                <a:highlight>
                  <a:srgbClr val="FFFFFF"/>
                </a:highlight>
                <a:latin typeface="Arial" panose="020B0604020202020204" pitchFamily="34" charset="0"/>
              </a:rPr>
              <a:t>Điều này cho thấy AADR có khả n</a:t>
            </a:r>
            <a:r>
              <a:rPr lang="en-US" b="0" i="0" dirty="0">
                <a:effectLst/>
                <a:highlight>
                  <a:srgbClr val="FFFFFF"/>
                </a:highlight>
                <a:latin typeface="Arial" panose="020B0604020202020204" pitchFamily="34" charset="0"/>
              </a:rPr>
              <a:t>ă</a:t>
            </a:r>
            <a:r>
              <a:rPr lang="vi-VN" b="0" i="0" dirty="0">
                <a:effectLst/>
                <a:highlight>
                  <a:srgbClr val="FFFFFF"/>
                </a:highlight>
                <a:latin typeface="Arial" panose="020B0604020202020204" pitchFamily="34" charset="0"/>
              </a:rPr>
              <a:t>ng</a:t>
            </a:r>
            <a:r>
              <a:rPr lang="vi-VN" b="0" i="0">
                <a:effectLst/>
                <a:highlight>
                  <a:srgbClr val="FFFFFF"/>
                </a:highlight>
                <a:latin typeface="Arial" panose="020B0604020202020204" pitchFamily="34" charset="0"/>
              </a:rPr>
              <a:t> phân loại chính xác</a:t>
            </a:r>
            <a:br>
              <a:rPr lang="vi-VN"/>
            </a:br>
            <a:r>
              <a:rPr lang="vi-VN" b="0" i="0">
                <a:effectLst/>
                <a:highlight>
                  <a:srgbClr val="FFFFFF"/>
                </a:highlight>
                <a:latin typeface="Arial" panose="020B0604020202020204" pitchFamily="34" charset="0"/>
              </a:rPr>
              <a:t>các trường hợp hơn UMUDGA.</a:t>
            </a:r>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19</a:t>
            </a:fld>
            <a:endParaRPr lang="en-US"/>
          </a:p>
        </p:txBody>
      </p:sp>
    </p:spTree>
    <p:extLst>
      <p:ext uri="{BB962C8B-B14F-4D97-AF65-F5344CB8AC3E}">
        <p14:creationId xmlns:p14="http://schemas.microsoft.com/office/powerpoint/2010/main" val="659059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b="0" i="0">
                <a:effectLst/>
                <a:highlight>
                  <a:srgbClr val="FFFFFF"/>
                </a:highlight>
                <a:latin typeface="Arial" panose="020B0604020202020204" pitchFamily="34" charset="0"/>
              </a:rPr>
              <a:t>Mô hình đề xuất LA_Mul07 có kết quả thí nghiệm rất cao</a:t>
            </a:r>
            <a:br>
              <a:rPr lang="vi-VN"/>
            </a:br>
            <a:r>
              <a:rPr lang="vi-VN" b="0" i="0">
                <a:effectLst/>
                <a:highlight>
                  <a:srgbClr val="FFFFFF"/>
                </a:highlight>
                <a:latin typeface="Arial" panose="020B0604020202020204" pitchFamily="34" charset="0"/>
              </a:rPr>
              <a:t>trên tập dữ liệu AADR, tiệm cận mức độ hoàn toàn chính</a:t>
            </a:r>
            <a:br>
              <a:rPr lang="vi-VN"/>
            </a:br>
            <a:r>
              <a:rPr lang="vi-VN" b="0" i="0">
                <a:effectLst/>
                <a:highlight>
                  <a:srgbClr val="FFFFFF"/>
                </a:highlight>
                <a:latin typeface="Arial" panose="020B0604020202020204" pitchFamily="34" charset="0"/>
              </a:rPr>
              <a:t>xác với tỷ lệ chính xác tổng thể đạt 99,70%. Trong số tám</a:t>
            </a:r>
            <a:br>
              <a:rPr lang="vi-VN"/>
            </a:br>
            <a:r>
              <a:rPr lang="vi-VN" b="0" i="0">
                <a:effectLst/>
                <a:highlight>
                  <a:srgbClr val="FFFFFF"/>
                </a:highlight>
                <a:latin typeface="Arial" panose="020B0604020202020204" pitchFamily="34" charset="0"/>
              </a:rPr>
              <a:t>gia đình botnet DGA được xem xét, 06 gia đình botnet DGA</a:t>
            </a:r>
            <a:br>
              <a:rPr lang="vi-VN"/>
            </a:br>
            <a:r>
              <a:rPr lang="vi-VN" b="0" i="0">
                <a:effectLst/>
                <a:highlight>
                  <a:srgbClr val="FFFFFF"/>
                </a:highlight>
                <a:latin typeface="Arial" panose="020B0604020202020204" pitchFamily="34" charset="0"/>
              </a:rPr>
              <a:t>đã được phát hiện chính xác với Precision, Recall và F1-score</a:t>
            </a:r>
            <a:br>
              <a:rPr lang="vi-VN"/>
            </a:br>
            <a:r>
              <a:rPr lang="vi-VN" b="0" i="0">
                <a:effectLst/>
                <a:highlight>
                  <a:srgbClr val="FFFFFF"/>
                </a:highlight>
                <a:latin typeface="Arial" panose="020B0604020202020204" pitchFamily="34" charset="0"/>
              </a:rPr>
              <a:t>đều đạt 1.00</a:t>
            </a:r>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20</a:t>
            </a:fld>
            <a:endParaRPr lang="en-US"/>
          </a:p>
        </p:txBody>
      </p:sp>
    </p:spTree>
    <p:extLst>
      <p:ext uri="{BB962C8B-B14F-4D97-AF65-F5344CB8AC3E}">
        <p14:creationId xmlns:p14="http://schemas.microsoft.com/office/powerpoint/2010/main" val="3760769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vi-VN" b="0" i="0">
                <a:effectLst/>
                <a:highlight>
                  <a:srgbClr val="FFFFFF"/>
                </a:highlight>
                <a:latin typeface="Arial" panose="020B0604020202020204" pitchFamily="34" charset="0"/>
              </a:rPr>
              <a:t>mô hình LA_Mul07 đề xuất có độ</a:t>
            </a:r>
            <a:br>
              <a:rPr lang="vi-VN"/>
            </a:br>
            <a:r>
              <a:rPr lang="vi-VN" b="0" i="0">
                <a:effectLst/>
                <a:highlight>
                  <a:srgbClr val="FFFFFF"/>
                </a:highlight>
                <a:latin typeface="Arial" panose="020B0604020202020204" pitchFamily="34" charset="0"/>
              </a:rPr>
              <a:t>chính xác cao trong việc phân loại các họ botnet DGA, ngay</a:t>
            </a:r>
            <a:br>
              <a:rPr lang="vi-VN"/>
            </a:br>
            <a:r>
              <a:rPr lang="vi-VN" b="0" i="0">
                <a:effectLst/>
                <a:highlight>
                  <a:srgbClr val="FFFFFF"/>
                </a:highlight>
                <a:latin typeface="Arial" panose="020B0604020202020204" pitchFamily="34" charset="0"/>
              </a:rPr>
              <a:t>cả trong trường hợp có một số lượng lớn các họ botnet DGA,</a:t>
            </a:r>
            <a:br>
              <a:rPr lang="vi-VN"/>
            </a:br>
            <a:r>
              <a:rPr lang="vi-VN" b="0" i="0">
                <a:effectLst/>
                <a:highlight>
                  <a:srgbClr val="FFFFFF"/>
                </a:highlight>
                <a:latin typeface="Arial" panose="020B0604020202020204" pitchFamily="34" charset="0"/>
              </a:rPr>
              <a:t>với độ chính xác trung bình là 83%. Hầu hết các lớp có thể</a:t>
            </a:r>
            <a:br>
              <a:rPr lang="vi-VN"/>
            </a:br>
            <a:r>
              <a:rPr lang="vi-VN" b="0" i="0">
                <a:effectLst/>
                <a:highlight>
                  <a:srgbClr val="FFFFFF"/>
                </a:highlight>
                <a:latin typeface="Arial" panose="020B0604020202020204" pitchFamily="34" charset="0"/>
              </a:rPr>
              <a:t>phân loại chính xác, ngoại trừ một số lớp có tỷ lệ tương đối</a:t>
            </a:r>
            <a:r>
              <a:rPr lang="en-US" b="0" i="0">
                <a:effectLst/>
                <a:highlight>
                  <a:srgbClr val="FFFFFF"/>
                </a:highlight>
                <a:latin typeface="Arial" panose="020B0604020202020204" pitchFamily="34" charset="0"/>
              </a:rPr>
              <a:t> </a:t>
            </a:r>
            <a:r>
              <a:rPr lang="vi-VN" b="0" i="0">
                <a:solidFill>
                  <a:srgbClr val="495365"/>
                </a:solidFill>
                <a:effectLst/>
                <a:latin typeface="Arial" panose="020B0604020202020204" pitchFamily="34" charset="0"/>
              </a:rPr>
              <a:t>thấp, như alureon. Vấn đề này có thể được giải quyết bằng</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cách tách riêng và huấn luyện các lớp này riêng biệt. Nói</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chung, với việc phân loại 50 lớp của tập dữ liệu UMUDGA,</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mô hình đề xuất cho kết quả rất khả quan.</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Hình 13: Kết quả phân loại trên UMUDGA của LA_Mul07</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5.5 Đánh giá với các nghiên cứu liên quan</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Bộ dữ liệu UMUDGA được xây dựng bởi Zago và cộng sự,</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2020 [ZPP20a] tại Đại học Murcia, Tây Ban Nha. Bộ dữ liệu</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này có thể được coi là bộ dữ liệu mới và đầy đủ nhất về các</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botnet DGA, bao gồm 50 gia đình botnet DGA được tổng</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hợp và phân loại.</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Trong [ZPP20b], các mô hình học máy bao gồm AdaBoost</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(AB), Mạng nơ-ron (NN), Random Forest (RF), Support</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Vector Machine (SVM), Decision Tree (DT), và K-Nearest</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Neighbour (kNN) được sử dụng để giải quyết vấn đề phân</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loại nhị phân và phân loại đa lớp như đã đề cập. Chúng tôi</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so sánh và đánh giá mô hình LSTM_07 với LA_Bin07 và</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LA_Mul07, với tham số được đề cập trong nghiên cứu.</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Hình 14: So sánh bộ phân loại LA_Bin07 với các thuật toán học</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máy trên bộ dữ liệu AADR</a:t>
            </a:r>
            <a:br>
              <a:rPr lang="vi-VN" b="0" i="0">
                <a:solidFill>
                  <a:srgbClr val="495365"/>
                </a:solidFill>
                <a:effectLst/>
                <a:latin typeface="Lato" panose="020F0502020204030203" pitchFamily="34" charset="0"/>
              </a:rPr>
            </a:br>
            <a:r>
              <a:rPr lang="vi-VN" b="0" i="0">
                <a:solidFill>
                  <a:srgbClr val="495365"/>
                </a:solidFill>
                <a:effectLst/>
                <a:latin typeface="Arial" panose="020B0604020202020204" pitchFamily="34" charset="0"/>
              </a:rPr>
              <a:t>7</a:t>
            </a:r>
            <a:endParaRPr lang="vi-VN" b="0" i="0">
              <a:solidFill>
                <a:srgbClr val="495365"/>
              </a:solidFill>
              <a:effectLst/>
              <a:latin typeface="Lato" panose="020F0502020204030203" pitchFamily="34" charset="0"/>
            </a:endParaRPr>
          </a:p>
          <a:p>
            <a:br>
              <a:rPr lang="vi-VN" b="0" i="0">
                <a:solidFill>
                  <a:srgbClr val="495365"/>
                </a:solidFill>
                <a:effectLst/>
                <a:latin typeface="Lato" panose="020F0502020204030203" pitchFamily="34" charset="0"/>
              </a:rPr>
            </a:br>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21</a:t>
            </a:fld>
            <a:endParaRPr lang="en-US"/>
          </a:p>
        </p:txBody>
      </p:sp>
    </p:spTree>
    <p:extLst>
      <p:ext uri="{BB962C8B-B14F-4D97-AF65-F5344CB8AC3E}">
        <p14:creationId xmlns:p14="http://schemas.microsoft.com/office/powerpoint/2010/main" val="4488864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22</a:t>
            </a:fld>
            <a:endParaRPr lang="en-US"/>
          </a:p>
        </p:txBody>
      </p:sp>
    </p:spTree>
    <p:extLst>
      <p:ext uri="{BB962C8B-B14F-4D97-AF65-F5344CB8AC3E}">
        <p14:creationId xmlns:p14="http://schemas.microsoft.com/office/powerpoint/2010/main" val="15896375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Botnet là một mối đe dọa thường trực trên Internet [1]. Chúng liên tục phát triển, cải tiến mã nguồn, đổi mới phương thức lây nhiễm và khả năng phá hoại ngày càng lớn. Các hệ thông thông tin khi triển khai trên Internet luôn phải đối mặt với nguy cơ bị tấn công bởi Botnet, mang đến những thiệt hại rất lớn về kinh tế, danh tiếng, dịch vụ và thậm chí cả ảnh hưởng chính trị. </a:t>
            </a:r>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3</a:t>
            </a:fld>
            <a:endParaRPr lang="en-US"/>
          </a:p>
        </p:txBody>
      </p:sp>
    </p:spTree>
    <p:extLst>
      <p:ext uri="{BB962C8B-B14F-4D97-AF65-F5344CB8AC3E}">
        <p14:creationId xmlns:p14="http://schemas.microsoft.com/office/powerpoint/2010/main" val="1147366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23</a:t>
            </a:fld>
            <a:endParaRPr lang="en-US"/>
          </a:p>
        </p:txBody>
      </p:sp>
    </p:spTree>
    <p:extLst>
      <p:ext uri="{BB962C8B-B14F-4D97-AF65-F5344CB8AC3E}">
        <p14:creationId xmlns:p14="http://schemas.microsoft.com/office/powerpoint/2010/main" val="25454681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24</a:t>
            </a:fld>
            <a:endParaRPr lang="en-US"/>
          </a:p>
        </p:txBody>
      </p:sp>
    </p:spTree>
    <p:extLst>
      <p:ext uri="{BB962C8B-B14F-4D97-AF65-F5344CB8AC3E}">
        <p14:creationId xmlns:p14="http://schemas.microsoft.com/office/powerpoint/2010/main" val="17152935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25</a:t>
            </a:fld>
            <a:endParaRPr lang="en-US"/>
          </a:p>
        </p:txBody>
      </p:sp>
    </p:spTree>
    <p:extLst>
      <p:ext uri="{BB962C8B-B14F-4D97-AF65-F5344CB8AC3E}">
        <p14:creationId xmlns:p14="http://schemas.microsoft.com/office/powerpoint/2010/main" val="6111370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a:p>
        </p:txBody>
      </p:sp>
      <p:sp>
        <p:nvSpPr>
          <p:cNvPr id="4" name="Slide Number Placeholder 3"/>
          <p:cNvSpPr>
            <a:spLocks noGrp="1"/>
          </p:cNvSpPr>
          <p:nvPr>
            <p:ph type="sldNum" sz="quarter" idx="5"/>
          </p:nvPr>
        </p:nvSpPr>
        <p:spPr/>
        <p:txBody>
          <a:bodyPr/>
          <a:lstStyle/>
          <a:p>
            <a:fld id="{0214633B-F93B-4208-A287-D690BABE2CCF}" type="slidenum">
              <a:rPr lang="en-US" smtClean="0"/>
              <a:t>26</a:t>
            </a:fld>
            <a:endParaRPr lang="en-US"/>
          </a:p>
        </p:txBody>
      </p:sp>
    </p:spTree>
    <p:extLst>
      <p:ext uri="{BB962C8B-B14F-4D97-AF65-F5344CB8AC3E}">
        <p14:creationId xmlns:p14="http://schemas.microsoft.com/office/powerpoint/2010/main" val="17920936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28</a:t>
            </a:fld>
            <a:endParaRPr lang="en-US"/>
          </a:p>
        </p:txBody>
      </p:sp>
    </p:spTree>
    <p:extLst>
      <p:ext uri="{BB962C8B-B14F-4D97-AF65-F5344CB8AC3E}">
        <p14:creationId xmlns:p14="http://schemas.microsoft.com/office/powerpoint/2010/main" val="22630736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Botnet </a:t>
            </a:r>
            <a:r>
              <a:rPr lang="en-US" err="1"/>
              <a:t>là</a:t>
            </a:r>
            <a:r>
              <a:rPr lang="en-US"/>
              <a:t> </a:t>
            </a:r>
            <a:r>
              <a:rPr lang="en-US" err="1"/>
              <a:t>một</a:t>
            </a:r>
            <a:r>
              <a:rPr lang="en-US"/>
              <a:t> “</a:t>
            </a:r>
            <a:r>
              <a:rPr lang="en-US" err="1"/>
              <a:t>mạng</a:t>
            </a:r>
            <a:r>
              <a:rPr lang="en-US"/>
              <a:t> </a:t>
            </a:r>
            <a:r>
              <a:rPr lang="en-US" err="1"/>
              <a:t>gồm</a:t>
            </a:r>
            <a:r>
              <a:rPr lang="en-US"/>
              <a:t> </a:t>
            </a:r>
            <a:r>
              <a:rPr lang="en-US" err="1"/>
              <a:t>rất</a:t>
            </a:r>
            <a:r>
              <a:rPr lang="en-US"/>
              <a:t> </a:t>
            </a:r>
            <a:r>
              <a:rPr lang="en-US" err="1"/>
              <a:t>nhiều</a:t>
            </a:r>
            <a:r>
              <a:rPr lang="en-US"/>
              <a:t> </a:t>
            </a:r>
            <a:r>
              <a:rPr lang="en-US" err="1"/>
              <a:t>máy</a:t>
            </a:r>
            <a:r>
              <a:rPr lang="en-US"/>
              <a:t> </a:t>
            </a:r>
            <a:r>
              <a:rPr lang="en-US" err="1"/>
              <a:t>tính</a:t>
            </a:r>
            <a:r>
              <a:rPr lang="en-US"/>
              <a:t> </a:t>
            </a:r>
            <a:r>
              <a:rPr lang="en-US" err="1"/>
              <a:t>bị</a:t>
            </a:r>
            <a:r>
              <a:rPr lang="en-US"/>
              <a:t> </a:t>
            </a:r>
            <a:r>
              <a:rPr lang="en-US" err="1"/>
              <a:t>xâm</a:t>
            </a:r>
            <a:r>
              <a:rPr lang="en-US"/>
              <a:t> </a:t>
            </a:r>
            <a:r>
              <a:rPr lang="en-US" err="1"/>
              <a:t>nhập</a:t>
            </a:r>
            <a:r>
              <a:rPr lang="en-US"/>
              <a:t> </a:t>
            </a:r>
            <a:r>
              <a:rPr lang="en-US" err="1"/>
              <a:t>và</a:t>
            </a:r>
            <a:r>
              <a:rPr lang="en-US"/>
              <a:t> </a:t>
            </a:r>
            <a:r>
              <a:rPr lang="en-US" err="1"/>
              <a:t>có</a:t>
            </a:r>
            <a:r>
              <a:rPr lang="en-US"/>
              <a:t> </a:t>
            </a:r>
            <a:r>
              <a:rPr lang="en-US" err="1"/>
              <a:t>thể</a:t>
            </a:r>
            <a:r>
              <a:rPr lang="en-US"/>
              <a:t> </a:t>
            </a:r>
            <a:r>
              <a:rPr lang="en-US" err="1"/>
              <a:t>bị</a:t>
            </a:r>
            <a:r>
              <a:rPr lang="en-US"/>
              <a:t> </a:t>
            </a:r>
            <a:r>
              <a:rPr lang="en-US" err="1"/>
              <a:t>kẻ</a:t>
            </a:r>
            <a:r>
              <a:rPr lang="en-US"/>
              <a:t> </a:t>
            </a:r>
            <a:r>
              <a:rPr lang="en-US" err="1"/>
              <a:t>tấn</a:t>
            </a:r>
            <a:r>
              <a:rPr lang="en-US"/>
              <a:t> </a:t>
            </a:r>
            <a:r>
              <a:rPr lang="en-US" err="1"/>
              <a:t>công</a:t>
            </a:r>
            <a:r>
              <a:rPr lang="en-US"/>
              <a:t> </a:t>
            </a:r>
            <a:r>
              <a:rPr lang="en-US" err="1"/>
              <a:t>điều</a:t>
            </a:r>
            <a:r>
              <a:rPr lang="en-US"/>
              <a:t> </a:t>
            </a:r>
            <a:r>
              <a:rPr lang="en-US" err="1"/>
              <a:t>khiển</a:t>
            </a:r>
            <a:r>
              <a:rPr lang="en-US"/>
              <a:t> </a:t>
            </a:r>
            <a:r>
              <a:rPr lang="en-US" err="1"/>
              <a:t>từ</a:t>
            </a:r>
            <a:r>
              <a:rPr lang="en-US"/>
              <a:t> xa”. </a:t>
            </a:r>
          </a:p>
        </p:txBody>
      </p:sp>
      <p:sp>
        <p:nvSpPr>
          <p:cNvPr id="4" name="Slide Number Placeholder 3"/>
          <p:cNvSpPr>
            <a:spLocks noGrp="1"/>
          </p:cNvSpPr>
          <p:nvPr>
            <p:ph type="sldNum" sz="quarter" idx="5"/>
          </p:nvPr>
        </p:nvSpPr>
        <p:spPr/>
        <p:txBody>
          <a:bodyPr/>
          <a:lstStyle/>
          <a:p>
            <a:fld id="{0214633B-F93B-4208-A287-D690BABE2CCF}" type="slidenum">
              <a:rPr lang="en-US" smtClean="0"/>
              <a:t>4</a:t>
            </a:fld>
            <a:endParaRPr lang="en-US"/>
          </a:p>
        </p:txBody>
      </p:sp>
    </p:spTree>
    <p:extLst>
      <p:ext uri="{BB962C8B-B14F-4D97-AF65-F5344CB8AC3E}">
        <p14:creationId xmlns:p14="http://schemas.microsoft.com/office/powerpoint/2010/main" val="3566093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pc="86">
                <a:solidFill>
                  <a:srgbClr val="290606"/>
                </a:solidFill>
                <a:latin typeface="Telegraf"/>
              </a:rPr>
              <a:t>Các thuật toán sinh tên miền được thiết kế để cố gắng sinh ra các tên miền có thể qua mặt được các hệ thống bảo mật. </a:t>
            </a:r>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5</a:t>
            </a:fld>
            <a:endParaRPr lang="en-US"/>
          </a:p>
        </p:txBody>
      </p:sp>
    </p:spTree>
    <p:extLst>
      <p:ext uri="{BB962C8B-B14F-4D97-AF65-F5344CB8AC3E}">
        <p14:creationId xmlns:p14="http://schemas.microsoft.com/office/powerpoint/2010/main" val="37308771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Giải pháp sử dụng hai mô hình LA_Bin07 và LA_Mul07 được thể hiện</a:t>
            </a:r>
            <a:br>
              <a:rPr lang="vi-VN" b="0" i="0" dirty="0">
                <a:solidFill>
                  <a:srgbClr val="495365"/>
                </a:solidFill>
                <a:effectLst/>
                <a:latin typeface="Lato" panose="020F0502020204030203" pitchFamily="34" charset="0"/>
              </a:rPr>
            </a:br>
            <a:r>
              <a:rPr lang="vi-VN" b="0" i="0" dirty="0">
                <a:solidFill>
                  <a:srgbClr val="495365"/>
                </a:solidFill>
                <a:effectLst/>
                <a:latin typeface="Arial" panose="020B0604020202020204" pitchFamily="34" charset="0"/>
              </a:rPr>
              <a:t>Trước hết, các tên miền truy vấn sẽ được đưa vào một mô</a:t>
            </a:r>
            <a:r>
              <a:rPr lang="en-US" b="0" i="0">
                <a:solidFill>
                  <a:srgbClr val="495365"/>
                </a:solidFill>
                <a:effectLst/>
                <a:latin typeface="Lato" panose="020F0502020204030203" pitchFamily="34" charset="0"/>
              </a:rPr>
              <a:t> </a:t>
            </a:r>
            <a:r>
              <a:rPr lang="vi-VN" b="0" i="0" dirty="0">
                <a:solidFill>
                  <a:srgbClr val="495365"/>
                </a:solidFill>
                <a:effectLst/>
                <a:latin typeface="Arial" panose="020B0604020202020204" pitchFamily="34" charset="0"/>
              </a:rPr>
              <a:t>hình phân loại nhị phân đã được huấn luyện, gán nhãn là</a:t>
            </a:r>
            <a:r>
              <a:rPr lang="en-US" b="0" i="0">
                <a:solidFill>
                  <a:srgbClr val="495365"/>
                </a:solidFill>
                <a:effectLst/>
                <a:latin typeface="Lato" panose="020F0502020204030203" pitchFamily="34" charset="0"/>
              </a:rPr>
              <a:t> </a:t>
            </a:r>
            <a:r>
              <a:rPr lang="vi-VN" b="0" i="0" dirty="0">
                <a:solidFill>
                  <a:srgbClr val="495365"/>
                </a:solidFill>
                <a:effectLst/>
                <a:latin typeface="Arial" panose="020B0604020202020204" pitchFamily="34" charset="0"/>
              </a:rPr>
              <a:t>độc hại hoặc vô hại. Đối với các tên miền vô hại, việc truy</a:t>
            </a:r>
            <a:r>
              <a:rPr lang="en-US" b="0" i="0">
                <a:solidFill>
                  <a:srgbClr val="495365"/>
                </a:solidFill>
                <a:effectLst/>
                <a:latin typeface="Lato" panose="020F0502020204030203" pitchFamily="34" charset="0"/>
              </a:rPr>
              <a:t> </a:t>
            </a:r>
            <a:r>
              <a:rPr lang="vi-VN" b="0" i="0" dirty="0">
                <a:solidFill>
                  <a:srgbClr val="495365"/>
                </a:solidFill>
                <a:effectLst/>
                <a:latin typeface="Arial" panose="020B0604020202020204" pitchFamily="34" charset="0"/>
              </a:rPr>
              <a:t>cập được phép</a:t>
            </a:r>
            <a:r>
              <a:rPr lang="en-US" b="0" i="0">
                <a:solidFill>
                  <a:srgbClr val="495365"/>
                </a:solidFill>
                <a:effectLst/>
                <a:latin typeface="Arial" panose="020B0604020202020204" pitchFamily="34" charset="0"/>
              </a:rPr>
              <a:t> </a:t>
            </a:r>
            <a:r>
              <a:rPr lang="vi-VN" b="0" i="0" dirty="0">
                <a:solidFill>
                  <a:srgbClr val="495365"/>
                </a:solidFill>
                <a:effectLst/>
                <a:latin typeface="Arial" panose="020B0604020202020204" pitchFamily="34" charset="0"/>
              </a:rPr>
              <a:t>thường diễn ra trong thực tế.</a:t>
            </a:r>
            <a:r>
              <a:rPr lang="en-US" b="0" i="0">
                <a:solidFill>
                  <a:srgbClr val="495365"/>
                </a:solidFill>
                <a:effectLst/>
                <a:latin typeface="Lato" panose="020F0502020204030203" pitchFamily="34" charset="0"/>
              </a:rPr>
              <a:t> </a:t>
            </a:r>
            <a:r>
              <a:rPr lang="vi-VN" b="0" i="0" dirty="0">
                <a:solidFill>
                  <a:srgbClr val="495365"/>
                </a:solidFill>
                <a:effectLst/>
                <a:latin typeface="Arial" panose="020B0604020202020204" pitchFamily="34" charset="0"/>
              </a:rPr>
              <a:t>Các tên miền được gán nhãn là độc hại sau đó được </a:t>
            </a:r>
            <a:r>
              <a:rPr lang="vi-VN" b="0" i="0">
                <a:solidFill>
                  <a:srgbClr val="495365"/>
                </a:solidFill>
                <a:effectLst/>
                <a:latin typeface="Arial" panose="020B0604020202020204" pitchFamily="34" charset="0"/>
              </a:rPr>
              <a:t>thôngqua </a:t>
            </a:r>
            <a:r>
              <a:rPr lang="vi-VN" b="0" i="0" dirty="0">
                <a:solidFill>
                  <a:srgbClr val="495365"/>
                </a:solidFill>
                <a:effectLst/>
                <a:latin typeface="Arial" panose="020B0604020202020204" pitchFamily="34" charset="0"/>
              </a:rPr>
              <a:t>mô hình phân loại đa lớp để xác định chính xác họ tên</a:t>
            </a:r>
            <a:r>
              <a:rPr lang="en-US" b="0" i="0">
                <a:solidFill>
                  <a:srgbClr val="495365"/>
                </a:solidFill>
                <a:effectLst/>
                <a:latin typeface="Lato" panose="020F0502020204030203" pitchFamily="34" charset="0"/>
              </a:rPr>
              <a:t> </a:t>
            </a:r>
            <a:r>
              <a:rPr lang="vi-VN" b="0" i="0" dirty="0">
                <a:solidFill>
                  <a:srgbClr val="495365"/>
                </a:solidFill>
                <a:effectLst/>
                <a:latin typeface="Arial" panose="020B0604020202020204" pitchFamily="34" charset="0"/>
              </a:rPr>
              <a:t>của các botnet DGA của chúng.</a:t>
            </a:r>
            <a:br>
              <a:rPr lang="vi-VN" b="0" i="0" dirty="0">
                <a:solidFill>
                  <a:srgbClr val="495365"/>
                </a:solidFill>
                <a:effectLst/>
                <a:latin typeface="Lato" panose="020F0502020204030203" pitchFamily="34" charset="0"/>
              </a:rPr>
            </a:br>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7</a:t>
            </a:fld>
            <a:endParaRPr lang="en-US"/>
          </a:p>
        </p:txBody>
      </p:sp>
    </p:spTree>
    <p:extLst>
      <p:ext uri="{BB962C8B-B14F-4D97-AF65-F5344CB8AC3E}">
        <p14:creationId xmlns:p14="http://schemas.microsoft.com/office/powerpoint/2010/main" val="30021010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Giảm</a:t>
            </a:r>
            <a:r>
              <a:rPr lang="en-US" dirty="0"/>
              <a:t> </a:t>
            </a:r>
            <a:r>
              <a:rPr lang="en-US" dirty="0" err="1"/>
              <a:t>bớt</a:t>
            </a:r>
            <a:r>
              <a:rPr lang="en-US" dirty="0"/>
              <a:t> </a:t>
            </a:r>
            <a:r>
              <a:rPr lang="en-US" dirty="0" err="1"/>
              <a:t>công</a:t>
            </a:r>
            <a:r>
              <a:rPr lang="en-US" dirty="0"/>
              <a:t> </a:t>
            </a:r>
            <a:r>
              <a:rPr lang="en-US" dirty="0" err="1"/>
              <a:t>việc</a:t>
            </a:r>
            <a:r>
              <a:rPr lang="en-US" dirty="0"/>
              <a:t> </a:t>
            </a:r>
          </a:p>
          <a:p>
            <a:r>
              <a:rPr lang="en-US" dirty="0"/>
              <a:t>Dropout: </a:t>
            </a:r>
            <a:r>
              <a:rPr lang="en-US" dirty="0" err="1"/>
              <a:t>giảm</a:t>
            </a:r>
            <a:r>
              <a:rPr lang="en-US" dirty="0"/>
              <a:t> parameter</a:t>
            </a:r>
          </a:p>
          <a:p>
            <a:r>
              <a:rPr lang="en-US" dirty="0"/>
              <a:t>avoid losing too much information, important</a:t>
            </a:r>
          </a:p>
          <a:p>
            <a:r>
              <a:rPr lang="en-US" dirty="0"/>
              <a:t>This is especially significant when the number of classes to be classified is extensive, leading to the distinction between classes that can be blurred if the parameters to distinguish them are in- complete. </a:t>
            </a:r>
          </a:p>
          <a:p>
            <a:r>
              <a:rPr lang="vi-VN" dirty="0"/>
              <a:t>Self-Attention chú ý đến các tính năng dựa trên cơ chế tự chú ý</a:t>
            </a:r>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8</a:t>
            </a:fld>
            <a:endParaRPr lang="en-US"/>
          </a:p>
        </p:txBody>
      </p:sp>
    </p:spTree>
    <p:extLst>
      <p:ext uri="{BB962C8B-B14F-4D97-AF65-F5344CB8AC3E}">
        <p14:creationId xmlns:p14="http://schemas.microsoft.com/office/powerpoint/2010/main" val="6562243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Tần suất các byte</a:t>
            </a:r>
          </a:p>
        </p:txBody>
      </p:sp>
      <p:sp>
        <p:nvSpPr>
          <p:cNvPr id="4" name="Slide Number Placeholder 3"/>
          <p:cNvSpPr>
            <a:spLocks noGrp="1"/>
          </p:cNvSpPr>
          <p:nvPr>
            <p:ph type="sldNum" sz="quarter" idx="5"/>
          </p:nvPr>
        </p:nvSpPr>
        <p:spPr/>
        <p:txBody>
          <a:bodyPr/>
          <a:lstStyle/>
          <a:p>
            <a:fld id="{0214633B-F93B-4208-A287-D690BABE2CCF}" type="slidenum">
              <a:rPr lang="en-US" smtClean="0"/>
              <a:t>10</a:t>
            </a:fld>
            <a:endParaRPr lang="en-US"/>
          </a:p>
        </p:txBody>
      </p:sp>
    </p:spTree>
    <p:extLst>
      <p:ext uri="{BB962C8B-B14F-4D97-AF65-F5344CB8AC3E}">
        <p14:creationId xmlns:p14="http://schemas.microsoft.com/office/powerpoint/2010/main" val="12594251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a:t>Thu thập tập dữ liệu UMUDGA, AADR, đóng vai trò là</a:t>
            </a:r>
            <a:r>
              <a:rPr lang="en-US"/>
              <a:t> </a:t>
            </a:r>
            <a:r>
              <a:rPr lang="vi-VN"/>
              <a:t>dữ liệu huấn luyện cho các mô hình. Tập dữ liệu này nên bao</a:t>
            </a:r>
            <a:r>
              <a:rPr lang="en-US"/>
              <a:t> </a:t>
            </a:r>
            <a:r>
              <a:rPr lang="vi-VN"/>
              <a:t>gồm các ví</a:t>
            </a:r>
            <a:r>
              <a:rPr lang="en-US"/>
              <a:t> </a:t>
            </a:r>
            <a:r>
              <a:rPr lang="vi-VN"/>
              <a:t>dụ đã được gán nhãn của tên miền cùng với phân</a:t>
            </a:r>
            <a:r>
              <a:rPr lang="en-US"/>
              <a:t> </a:t>
            </a:r>
            <a:r>
              <a:rPr lang="vi-VN"/>
              <a:t>loại tương ứng (benign hoặc thuộc về một </a:t>
            </a:r>
            <a:r>
              <a:rPr lang="en-US" err="1"/>
              <a:t>họ</a:t>
            </a:r>
            <a:r>
              <a:rPr lang="vi-VN"/>
              <a:t> botnet</a:t>
            </a:r>
            <a:r>
              <a:rPr lang="en-US"/>
              <a:t> </a:t>
            </a:r>
            <a:r>
              <a:rPr lang="vi-VN"/>
              <a:t>cụ thể).</a:t>
            </a:r>
          </a:p>
          <a:p>
            <a:r>
              <a:rPr lang="vi-VN" b="0" i="0">
                <a:effectLst/>
                <a:highlight>
                  <a:srgbClr val="FFFFFF"/>
                </a:highlight>
                <a:latin typeface="Arial" panose="020B0604020202020204" pitchFamily="34" charset="0"/>
              </a:rPr>
              <a:t>Sử dụng 02 bộ dữ liệu trên để đánh giá vì chúng đáp ứng</a:t>
            </a:r>
            <a:br>
              <a:rPr lang="vi-VN"/>
            </a:br>
            <a:r>
              <a:rPr lang="vi-VN" b="0" i="0">
                <a:effectLst/>
                <a:highlight>
                  <a:srgbClr val="FFFFFF"/>
                </a:highlight>
                <a:latin typeface="Arial" panose="020B0604020202020204" pitchFamily="34" charset="0"/>
              </a:rPr>
              <a:t>đầy đủ các tính chất sau:</a:t>
            </a:r>
            <a:br>
              <a:rPr lang="vi-VN"/>
            </a:br>
            <a:r>
              <a:rPr lang="vi-VN" b="0" i="0">
                <a:effectLst/>
                <a:highlight>
                  <a:srgbClr val="FFFFFF"/>
                </a:highlight>
                <a:latin typeface="Arial" panose="020B0604020202020204" pitchFamily="34" charset="0"/>
              </a:rPr>
              <a:t>• Tính nguyên bản: Các bộ dữ liệu này bao gồm các</a:t>
            </a:r>
            <a:br>
              <a:rPr lang="vi-VN"/>
            </a:br>
            <a:r>
              <a:rPr lang="vi-VN" b="0" i="0">
                <a:effectLst/>
                <a:highlight>
                  <a:srgbClr val="FFFFFF"/>
                </a:highlight>
                <a:latin typeface="Arial" panose="020B0604020202020204" pitchFamily="34" charset="0"/>
              </a:rPr>
              <a:t>miền lành tính và độc hại ở dạng ban đầu và dữ liệu</a:t>
            </a:r>
            <a:br>
              <a:rPr lang="vi-VN"/>
            </a:br>
            <a:r>
              <a:rPr lang="vi-VN" b="0" i="0">
                <a:effectLst/>
                <a:highlight>
                  <a:srgbClr val="FFFFFF"/>
                </a:highlight>
                <a:latin typeface="Arial" panose="020B0604020202020204" pitchFamily="34" charset="0"/>
              </a:rPr>
              <a:t>cũng đã được dán nhãn, phù hợp làm đầu vào cho các</a:t>
            </a:r>
            <a:br>
              <a:rPr lang="vi-VN"/>
            </a:br>
            <a:r>
              <a:rPr lang="vi-VN" b="0" i="0">
                <a:effectLst/>
                <a:highlight>
                  <a:srgbClr val="FFFFFF"/>
                </a:highlight>
                <a:latin typeface="Arial" panose="020B0604020202020204" pitchFamily="34" charset="0"/>
              </a:rPr>
              <a:t>vấn đề nghiên cứu.</a:t>
            </a:r>
            <a:br>
              <a:rPr lang="vi-VN"/>
            </a:br>
            <a:r>
              <a:rPr lang="vi-VN" b="0" i="0">
                <a:effectLst/>
                <a:highlight>
                  <a:srgbClr val="FFFFFF"/>
                </a:highlight>
                <a:latin typeface="Arial" panose="020B0604020202020204" pitchFamily="34" charset="0"/>
              </a:rPr>
              <a:t>• Dễ so sánh: Bốn bộ dữ liệu đã được các nhà nghiên</a:t>
            </a:r>
            <a:br>
              <a:rPr lang="vi-VN"/>
            </a:br>
            <a:r>
              <a:rPr lang="vi-VN" b="0" i="0">
                <a:effectLst/>
                <a:highlight>
                  <a:srgbClr val="FFFFFF"/>
                </a:highlight>
                <a:latin typeface="Arial" panose="020B0604020202020204" pitchFamily="34" charset="0"/>
              </a:rPr>
              <a:t>cứu khác sử dụng để đánh giá trong các nghiên cứu</a:t>
            </a:r>
            <a:br>
              <a:rPr lang="vi-VN"/>
            </a:br>
            <a:r>
              <a:rPr lang="vi-VN" b="0" i="0">
                <a:effectLst/>
                <a:highlight>
                  <a:srgbClr val="FFFFFF"/>
                </a:highlight>
                <a:latin typeface="Arial" panose="020B0604020202020204" pitchFamily="34" charset="0"/>
              </a:rPr>
              <a:t>trước đây của họ. Thật thuận tiện cho việc so sánh</a:t>
            </a:r>
            <a:br>
              <a:rPr lang="vi-VN"/>
            </a:br>
            <a:r>
              <a:rPr lang="vi-VN" b="0" i="0">
                <a:effectLst/>
                <a:highlight>
                  <a:srgbClr val="FFFFFF"/>
                </a:highlight>
                <a:latin typeface="Arial" panose="020B0604020202020204" pitchFamily="34" charset="0"/>
              </a:rPr>
              <a:t>giữa kết quả của chúng tôi và kết quả trước đó.</a:t>
            </a:r>
            <a:br>
              <a:rPr lang="vi-VN"/>
            </a:br>
            <a:r>
              <a:rPr lang="vi-VN" b="0" i="0">
                <a:effectLst/>
                <a:highlight>
                  <a:srgbClr val="FFFFFF"/>
                </a:highlight>
                <a:latin typeface="Arial" panose="020B0604020202020204" pitchFamily="34" charset="0"/>
              </a:rPr>
              <a:t>• Tính công khai: Các bộ dữ liệu này được cung cấp công</a:t>
            </a:r>
            <a:br>
              <a:rPr lang="vi-VN"/>
            </a:br>
            <a:r>
              <a:rPr lang="vi-VN" b="0" i="0">
                <a:effectLst/>
                <a:highlight>
                  <a:srgbClr val="FFFFFF"/>
                </a:highlight>
                <a:latin typeface="Arial" panose="020B0604020202020204" pitchFamily="34" charset="0"/>
              </a:rPr>
              <a:t>khai trên Internet, dễ dàng truy cập và thuận tiện cho</a:t>
            </a:r>
            <a:br>
              <a:rPr lang="vi-VN"/>
            </a:br>
            <a:r>
              <a:rPr lang="vi-VN" b="0" i="0">
                <a:effectLst/>
                <a:highlight>
                  <a:srgbClr val="FFFFFF"/>
                </a:highlight>
                <a:latin typeface="Arial" panose="020B0604020202020204" pitchFamily="34" charset="0"/>
              </a:rPr>
              <a:t>các nhà nghiên cứu.</a:t>
            </a:r>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11</a:t>
            </a:fld>
            <a:endParaRPr lang="en-US"/>
          </a:p>
        </p:txBody>
      </p:sp>
    </p:spTree>
    <p:extLst>
      <p:ext uri="{BB962C8B-B14F-4D97-AF65-F5344CB8AC3E}">
        <p14:creationId xmlns:p14="http://schemas.microsoft.com/office/powerpoint/2010/main" val="3162454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214633B-F93B-4208-A287-D690BABE2CCF}" type="slidenum">
              <a:rPr lang="en-US" smtClean="0"/>
              <a:t>12</a:t>
            </a:fld>
            <a:endParaRPr lang="en-US"/>
          </a:p>
        </p:txBody>
      </p:sp>
    </p:spTree>
    <p:extLst>
      <p:ext uri="{BB962C8B-B14F-4D97-AF65-F5344CB8AC3E}">
        <p14:creationId xmlns:p14="http://schemas.microsoft.com/office/powerpoint/2010/main" val="3219956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132BAE4-EF96-401E-9835-FEF9D1E36FF4}" type="datetime1">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1429464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91AC6C-1BC6-47FA-9DC8-070F2A5615A2}" type="datetime1">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486853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236F4F4-7454-4D5D-B0E5-ADD7BEA612DE}" type="datetime1">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7441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9" name="Google Shape;105;p1">
            <a:extLst>
              <a:ext uri="{FF2B5EF4-FFF2-40B4-BE49-F238E27FC236}">
                <a16:creationId xmlns:a16="http://schemas.microsoft.com/office/drawing/2014/main" id="{E9C428B9-BD3B-47CF-96EB-8E8024AAE980}"/>
              </a:ext>
            </a:extLst>
          </p:cNvPr>
          <p:cNvSpPr/>
          <p:nvPr/>
        </p:nvSpPr>
        <p:spPr>
          <a:xfrm>
            <a:off x="0" y="6485045"/>
            <a:ext cx="8594558" cy="364764"/>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lgn="ctr"/>
            <a:r>
              <a:rPr lang="en-US" sz="1200" b="1" i="1">
                <a:solidFill>
                  <a:schemeClr val="bg1"/>
                </a:solidFill>
                <a:latin typeface="Arial Nova Cond" panose="020B0506020202020204" pitchFamily="34" charset="0"/>
              </a:rPr>
              <a:t>Information Security Lab (</a:t>
            </a:r>
            <a:r>
              <a:rPr lang="en-US" sz="1200" b="1" i="1" err="1">
                <a:solidFill>
                  <a:schemeClr val="bg1"/>
                </a:solidFill>
                <a:latin typeface="Arial Nova Cond" panose="020B0506020202020204" pitchFamily="34" charset="0"/>
              </a:rPr>
              <a:t>InSecLab</a:t>
            </a:r>
            <a:r>
              <a:rPr lang="en-US" sz="1200" b="1" i="1">
                <a:solidFill>
                  <a:schemeClr val="bg1"/>
                </a:solidFill>
                <a:latin typeface="Arial Nova Cond" panose="020B0506020202020204" pitchFamily="34" charset="0"/>
              </a:rPr>
              <a:t>) – Email: inseclab@uit.edu.vn</a:t>
            </a:r>
          </a:p>
          <a:p>
            <a:pPr marL="1200120" algn="ctr"/>
            <a:r>
              <a:rPr lang="en-US" sz="1200" b="0">
                <a:solidFill>
                  <a:schemeClr val="bg1"/>
                </a:solidFill>
                <a:latin typeface="Arial Nova Cond" panose="020B0506020202020204" pitchFamily="34" charset="0"/>
              </a:rPr>
              <a:t>University of Information Technology (UIT), VNU-HCM</a:t>
            </a:r>
            <a:endParaRPr sz="1200" b="0">
              <a:solidFill>
                <a:schemeClr val="bg1"/>
              </a:solidFill>
              <a:latin typeface="Arial Nova Cond" panose="020B0506020202020204" pitchFamily="34" charset="0"/>
            </a:endParaRPr>
          </a:p>
        </p:txBody>
      </p:sp>
      <p:sp>
        <p:nvSpPr>
          <p:cNvPr id="15" name="Google Shape;109;p1">
            <a:extLst>
              <a:ext uri="{FF2B5EF4-FFF2-40B4-BE49-F238E27FC236}">
                <a16:creationId xmlns:a16="http://schemas.microsoft.com/office/drawing/2014/main" id="{91E4D465-1973-499C-87CE-5A38A4FE5280}"/>
              </a:ext>
            </a:extLst>
          </p:cNvPr>
          <p:cNvSpPr/>
          <p:nvPr userDrawn="1"/>
        </p:nvSpPr>
        <p:spPr>
          <a:xfrm>
            <a:off x="549442" y="6488426"/>
            <a:ext cx="549442" cy="3695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13" name="Google Shape;109;p1">
            <a:extLst>
              <a:ext uri="{FF2B5EF4-FFF2-40B4-BE49-F238E27FC236}">
                <a16:creationId xmlns:a16="http://schemas.microsoft.com/office/drawing/2014/main" id="{16772B44-7759-405B-9C67-35948DD5766F}"/>
              </a:ext>
            </a:extLst>
          </p:cNvPr>
          <p:cNvSpPr/>
          <p:nvPr userDrawn="1"/>
        </p:nvSpPr>
        <p:spPr>
          <a:xfrm>
            <a:off x="8594558" y="6490779"/>
            <a:ext cx="549442" cy="362774"/>
          </a:xfrm>
          <a:prstGeom prst="rect">
            <a:avLst/>
          </a:prstGeom>
          <a:solidFill>
            <a:schemeClr val="lt1"/>
          </a:solidFill>
          <a:ln w="12700" cap="flat" cmpd="sng">
            <a:solidFill>
              <a:schemeClr val="tx1">
                <a:lumMod val="50000"/>
                <a:lumOff val="50000"/>
              </a:schemeClr>
            </a:solidFill>
            <a:prstDash val="solid"/>
            <a:miter lim="800000"/>
            <a:headEnd type="none" w="sm" len="sm"/>
            <a:tailEnd type="none" w="sm" len="sm"/>
          </a:ln>
        </p:spPr>
        <p:txBody>
          <a:bodyPr spcFirstLastPara="1" wrap="square" lIns="68569" tIns="34275" rIns="68569" bIns="34275" anchor="ctr" anchorCtr="0">
            <a:noAutofit/>
          </a:bodyPr>
          <a:lstStyle/>
          <a:p>
            <a:pPr algn="ctr"/>
            <a:endParaRPr lang="en-US" sz="1500" b="1">
              <a:solidFill>
                <a:schemeClr val="dk1"/>
              </a:solidFill>
            </a:endParaRPr>
          </a:p>
        </p:txBody>
      </p:sp>
      <p:sp>
        <p:nvSpPr>
          <p:cNvPr id="2" name="Title 1"/>
          <p:cNvSpPr>
            <a:spLocks noGrp="1"/>
          </p:cNvSpPr>
          <p:nvPr>
            <p:ph type="title" hasCustomPrompt="1"/>
          </p:nvPr>
        </p:nvSpPr>
        <p:spPr>
          <a:xfrm>
            <a:off x="169946" y="144644"/>
            <a:ext cx="8214072" cy="510111"/>
          </a:xfrm>
        </p:spPr>
        <p:txBody>
          <a:bodyPr>
            <a:normAutofit/>
          </a:bodyPr>
          <a:lstStyle>
            <a:lvl1pPr>
              <a:defRPr sz="3000" b="1">
                <a:solidFill>
                  <a:schemeClr val="accent5">
                    <a:lumMod val="75000"/>
                  </a:schemeClr>
                </a:solidFill>
                <a:latin typeface="Arial" panose="020B0604020202020204" pitchFamily="34" charset="0"/>
                <a:cs typeface="Arial" panose="020B0604020202020204" pitchFamily="34" charset="0"/>
              </a:defRPr>
            </a:lvl1pPr>
          </a:lstStyle>
          <a:p>
            <a:r>
              <a:rPr lang="en-US"/>
              <a:t>Title slide</a:t>
            </a:r>
          </a:p>
        </p:txBody>
      </p:sp>
      <p:sp>
        <p:nvSpPr>
          <p:cNvPr id="3" name="Content Placeholder 2"/>
          <p:cNvSpPr>
            <a:spLocks noGrp="1"/>
          </p:cNvSpPr>
          <p:nvPr>
            <p:ph idx="1"/>
          </p:nvPr>
        </p:nvSpPr>
        <p:spPr>
          <a:xfrm>
            <a:off x="216567" y="1009644"/>
            <a:ext cx="8594557" cy="5290319"/>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12"/>
          </p:nvPr>
        </p:nvSpPr>
        <p:spPr>
          <a:xfrm>
            <a:off x="581306" y="6483871"/>
            <a:ext cx="405441" cy="365125"/>
          </a:xfrm>
        </p:spPr>
        <p:txBody>
          <a:bodyPr/>
          <a:lstStyle>
            <a:lvl1pPr>
              <a:defRPr>
                <a:solidFill>
                  <a:schemeClr val="tx1"/>
                </a:solidFill>
              </a:defRPr>
            </a:lvl1pPr>
          </a:lstStyle>
          <a:p>
            <a:fld id="{B487F271-60DF-4592-BB7F-B45BB4441AA9}" type="slidenum">
              <a:rPr lang="en-US" smtClean="0"/>
              <a:pPr/>
              <a:t>‹#›</a:t>
            </a:fld>
            <a:endParaRPr lang="en-US"/>
          </a:p>
        </p:txBody>
      </p:sp>
      <p:pic>
        <p:nvPicPr>
          <p:cNvPr id="10" name="Picture 9" descr="A picture containing object, clock&#10;&#10;Description automatically generated">
            <a:extLst>
              <a:ext uri="{FF2B5EF4-FFF2-40B4-BE49-F238E27FC236}">
                <a16:creationId xmlns:a16="http://schemas.microsoft.com/office/drawing/2014/main" id="{D47A60E3-3D29-46FE-AB63-A695505C87E9}"/>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8384018" y="31224"/>
            <a:ext cx="728362" cy="728362"/>
          </a:xfrm>
          <a:prstGeom prst="rect">
            <a:avLst/>
          </a:prstGeom>
        </p:spPr>
      </p:pic>
      <p:pic>
        <p:nvPicPr>
          <p:cNvPr id="12" name="Picture 11" descr="A close up of a logo&#10;&#10;Description generated with very high confidence">
            <a:extLst>
              <a:ext uri="{FF2B5EF4-FFF2-40B4-BE49-F238E27FC236}">
                <a16:creationId xmlns:a16="http://schemas.microsoft.com/office/drawing/2014/main" id="{9D24ADE5-0C5C-44A1-9FF6-58956EF9737A}"/>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r="75471"/>
          <a:stretch/>
        </p:blipFill>
        <p:spPr>
          <a:xfrm>
            <a:off x="8694630" y="6424003"/>
            <a:ext cx="417750" cy="472670"/>
          </a:xfrm>
          <a:prstGeom prst="rect">
            <a:avLst/>
          </a:prstGeom>
        </p:spPr>
      </p:pic>
      <p:cxnSp>
        <p:nvCxnSpPr>
          <p:cNvPr id="14" name="Straight Connector 13">
            <a:extLst>
              <a:ext uri="{FF2B5EF4-FFF2-40B4-BE49-F238E27FC236}">
                <a16:creationId xmlns:a16="http://schemas.microsoft.com/office/drawing/2014/main" id="{FA83563C-5C68-4B36-9934-4B1F666D6552}"/>
              </a:ext>
            </a:extLst>
          </p:cNvPr>
          <p:cNvCxnSpPr/>
          <p:nvPr userDrawn="1"/>
        </p:nvCxnSpPr>
        <p:spPr>
          <a:xfrm>
            <a:off x="0" y="832199"/>
            <a:ext cx="9144000"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38228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atin typeface="Arial" panose="020B0604020202020204" pitchFamily="34" charset="0"/>
                <a:cs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F8FD31F5-B86C-42C2-9B18-CACBD66E1162}" type="datetime1">
              <a:rPr lang="en-US" smtClean="0"/>
              <a:t>6/9/2024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7771168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2F8B556-B1D1-491C-89AB-66731DCC77DE}" type="datetime1">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4192785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EDAD88C-F643-4BA5-9C82-72FA2262C860}" type="datetime1">
              <a:rPr lang="en-US" smtClean="0"/>
              <a:t>6/9/2024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32110607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609ABF0-587C-4552-A769-0D8B5734B185}" type="datetime1">
              <a:rPr lang="en-US" smtClean="0"/>
              <a:t>6/9/2024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3136975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77393E2-C834-4338-A398-5464AB7866F5}" type="datetime1">
              <a:rPr lang="en-US" smtClean="0"/>
              <a:t>6/9/2024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1608616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891DBC9-E6B0-4610-A49D-534249B0763B}" type="datetime1">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138892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84A8F27-1C85-43B1-B996-E57117C13630}" type="datetime1">
              <a:rPr lang="en-US" smtClean="0"/>
              <a:t>6/9/2024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87F271-60DF-4592-BB7F-B45BB4441AA9}" type="slidenum">
              <a:rPr lang="en-US" smtClean="0"/>
              <a:t>‹#›</a:t>
            </a:fld>
            <a:endParaRPr lang="en-US"/>
          </a:p>
        </p:txBody>
      </p:sp>
    </p:spTree>
    <p:extLst>
      <p:ext uri="{BB962C8B-B14F-4D97-AF65-F5344CB8AC3E}">
        <p14:creationId xmlns:p14="http://schemas.microsoft.com/office/powerpoint/2010/main" val="27312941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887FB8-3E84-421F-B192-10C24D654A3B}" type="datetime1">
              <a:rPr lang="en-US" smtClean="0"/>
              <a:t>6/9/2024</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87F271-60DF-4592-BB7F-B45BB4441AA9}" type="slidenum">
              <a:rPr lang="en-US" smtClean="0"/>
              <a:t>‹#›</a:t>
            </a:fld>
            <a:endParaRPr lang="en-US"/>
          </a:p>
        </p:txBody>
      </p:sp>
    </p:spTree>
    <p:extLst>
      <p:ext uri="{BB962C8B-B14F-4D97-AF65-F5344CB8AC3E}">
        <p14:creationId xmlns:p14="http://schemas.microsoft.com/office/powerpoint/2010/main" val="41820127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data.mendeley.com/datasets/y8ph45msv8/1?fbclid=IwZXh0bgNhZW0CMTAAAR37MXS7a9HHupqHJP6NLnuFhax32aj_1l-vNX-IDKHh9WkTpPWG5WjiDnY_aem_ARHDO8GFkvMd81VNb_t__ADD0zwrL7aIlSppgg9C1Yv1Vln9Ids71uOCQnrCy8kmkYrKW2ZVsaX7KqsiZc6r36Rf" TargetMode="Externa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6.png"/><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pic>
        <p:nvPicPr>
          <p:cNvPr id="3" name="Picture 2">
            <a:extLst>
              <a:ext uri="{FF2B5EF4-FFF2-40B4-BE49-F238E27FC236}">
                <a16:creationId xmlns:a16="http://schemas.microsoft.com/office/drawing/2014/main" id="{8A961CC5-719C-4398-AF8D-A62572F029BD}"/>
              </a:ext>
            </a:extLst>
          </p:cNvPr>
          <p:cNvPicPr>
            <a:picLocks noChangeAspect="1"/>
          </p:cNvPicPr>
          <p:nvPr/>
        </p:nvPicPr>
        <p:blipFill>
          <a:blip r:embed="rId3">
            <a:extLst>
              <a:ext uri="{28A0092B-C50C-407E-A947-70E740481C1C}">
                <a14:useLocalDpi xmlns:a14="http://schemas.microsoft.com/office/drawing/2010/main" val="0"/>
              </a:ext>
            </a:extLst>
          </a:blip>
          <a:srcRect t="7748" b="7748"/>
          <a:stretch/>
        </p:blipFill>
        <p:spPr>
          <a:xfrm>
            <a:off x="-21717" y="830240"/>
            <a:ext cx="9144000" cy="5240251"/>
          </a:xfrm>
          <a:prstGeom prst="rect">
            <a:avLst/>
          </a:prstGeom>
        </p:spPr>
      </p:pic>
      <p:sp>
        <p:nvSpPr>
          <p:cNvPr id="16" name="Google Shape;109;p1">
            <a:extLst>
              <a:ext uri="{FF2B5EF4-FFF2-40B4-BE49-F238E27FC236}">
                <a16:creationId xmlns:a16="http://schemas.microsoft.com/office/drawing/2014/main" id="{0A506D4D-4A00-4759-BA00-7311171B8C28}"/>
              </a:ext>
            </a:extLst>
          </p:cNvPr>
          <p:cNvSpPr/>
          <p:nvPr/>
        </p:nvSpPr>
        <p:spPr>
          <a:xfrm>
            <a:off x="8253662" y="0"/>
            <a:ext cx="890338" cy="768391"/>
          </a:xfrm>
          <a:prstGeom prst="rect">
            <a:avLst/>
          </a:prstGeom>
          <a:solidFill>
            <a:schemeClr val="lt1"/>
          </a:solidFill>
          <a:ln w="12700" cap="flat" cmpd="sng">
            <a:no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sp>
        <p:nvSpPr>
          <p:cNvPr id="106" name="Google Shape;106;p1"/>
          <p:cNvSpPr/>
          <p:nvPr/>
        </p:nvSpPr>
        <p:spPr>
          <a:xfrm>
            <a:off x="1348509" y="1056633"/>
            <a:ext cx="4834106" cy="1170124"/>
          </a:xfrm>
          <a:prstGeom prst="rect">
            <a:avLst/>
          </a:prstGeom>
          <a:solidFill>
            <a:schemeClr val="dk1">
              <a:alpha val="83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r>
              <a:rPr lang="en-US" sz="2400" b="1" err="1">
                <a:solidFill>
                  <a:srgbClr val="F2F2F2"/>
                </a:solidFill>
              </a:rPr>
              <a:t>Phòng</a:t>
            </a:r>
            <a:r>
              <a:rPr lang="en-US" sz="2400" b="1">
                <a:solidFill>
                  <a:srgbClr val="F2F2F2"/>
                </a:solidFill>
              </a:rPr>
              <a:t> </a:t>
            </a:r>
            <a:r>
              <a:rPr lang="en-US" sz="2400" b="1" err="1">
                <a:solidFill>
                  <a:srgbClr val="F2F2F2"/>
                </a:solidFill>
              </a:rPr>
              <a:t>thí</a:t>
            </a:r>
            <a:r>
              <a:rPr lang="en-US" sz="2400" b="1">
                <a:solidFill>
                  <a:srgbClr val="F2F2F2"/>
                </a:solidFill>
              </a:rPr>
              <a:t> </a:t>
            </a:r>
            <a:r>
              <a:rPr lang="en-US" sz="2400" b="1" err="1">
                <a:solidFill>
                  <a:srgbClr val="F2F2F2"/>
                </a:solidFill>
              </a:rPr>
              <a:t>nghiệm</a:t>
            </a:r>
            <a:r>
              <a:rPr lang="en-US" sz="2400" b="1">
                <a:solidFill>
                  <a:srgbClr val="F2F2F2"/>
                </a:solidFill>
              </a:rPr>
              <a:t> An </a:t>
            </a:r>
            <a:r>
              <a:rPr lang="en-US" sz="2400" b="1" err="1">
                <a:solidFill>
                  <a:srgbClr val="F2F2F2"/>
                </a:solidFill>
              </a:rPr>
              <a:t>toàn</a:t>
            </a:r>
            <a:r>
              <a:rPr lang="en-US" sz="2400" b="1">
                <a:solidFill>
                  <a:srgbClr val="F2F2F2"/>
                </a:solidFill>
              </a:rPr>
              <a:t> </a:t>
            </a:r>
            <a:r>
              <a:rPr lang="en-US" sz="2400" b="1" err="1">
                <a:solidFill>
                  <a:srgbClr val="F2F2F2"/>
                </a:solidFill>
              </a:rPr>
              <a:t>thông</a:t>
            </a:r>
            <a:r>
              <a:rPr lang="en-US" sz="2400" b="1">
                <a:solidFill>
                  <a:srgbClr val="F2F2F2"/>
                </a:solidFill>
              </a:rPr>
              <a:t> tin</a:t>
            </a:r>
            <a:endParaRPr lang="vi-VN" sz="2400">
              <a:latin typeface="Arial"/>
              <a:cs typeface="Arial"/>
            </a:endParaRPr>
          </a:p>
          <a:p>
            <a:endParaRPr lang="en-US" sz="1400" b="1">
              <a:solidFill>
                <a:srgbClr val="F2F2F2"/>
              </a:solidFill>
            </a:endParaRPr>
          </a:p>
          <a:p>
            <a:r>
              <a:rPr lang="en-US" sz="1400" b="1">
                <a:solidFill>
                  <a:srgbClr val="F2F2F2"/>
                </a:solidFill>
              </a:rPr>
              <a:t>BÁO CÁO CUỐI KÌ </a:t>
            </a:r>
            <a:endParaRPr lang="en-US"/>
          </a:p>
          <a:p>
            <a:endParaRPr lang="en-US" sz="1400">
              <a:solidFill>
                <a:srgbClr val="F2F2F2"/>
              </a:solidFill>
            </a:endParaRPr>
          </a:p>
        </p:txBody>
      </p:sp>
      <p:grpSp>
        <p:nvGrpSpPr>
          <p:cNvPr id="6" name="Group 5">
            <a:extLst>
              <a:ext uri="{FF2B5EF4-FFF2-40B4-BE49-F238E27FC236}">
                <a16:creationId xmlns:a16="http://schemas.microsoft.com/office/drawing/2014/main" id="{793FF1EC-598A-4285-B0F2-7876C0278B4B}"/>
              </a:ext>
            </a:extLst>
          </p:cNvPr>
          <p:cNvGrpSpPr/>
          <p:nvPr/>
        </p:nvGrpSpPr>
        <p:grpSpPr>
          <a:xfrm>
            <a:off x="0" y="27292"/>
            <a:ext cx="9144000" cy="704228"/>
            <a:chOff x="1228555" y="34408"/>
            <a:chExt cx="10836698" cy="811438"/>
          </a:xfrm>
        </p:grpSpPr>
        <p:sp>
          <p:nvSpPr>
            <p:cNvPr id="12" name="Google Shape;105;p1">
              <a:extLst>
                <a:ext uri="{FF2B5EF4-FFF2-40B4-BE49-F238E27FC236}">
                  <a16:creationId xmlns:a16="http://schemas.microsoft.com/office/drawing/2014/main" id="{D2935C59-C4EC-4552-9E8E-47D6A6E4851D}"/>
                </a:ext>
              </a:extLst>
            </p:cNvPr>
            <p:cNvSpPr/>
            <p:nvPr/>
          </p:nvSpPr>
          <p:spPr>
            <a:xfrm>
              <a:off x="1228555" y="74226"/>
              <a:ext cx="10836698" cy="723666"/>
            </a:xfrm>
            <a:prstGeom prst="rect">
              <a:avLst/>
            </a:prstGeom>
            <a:solidFill>
              <a:schemeClr val="dk1">
                <a:alpha val="81000"/>
              </a:schemeClr>
            </a:solidFill>
            <a:ln w="12700" cap="flat" cmpd="sng">
              <a:solidFill>
                <a:schemeClr val="dk1"/>
              </a:solidFill>
              <a:prstDash val="solid"/>
              <a:miter lim="800000"/>
              <a:headEnd type="none" w="sm" len="sm"/>
              <a:tailEnd type="none" w="sm" len="sm"/>
            </a:ln>
          </p:spPr>
          <p:txBody>
            <a:bodyPr spcFirstLastPara="1" wrap="square" lIns="137156" tIns="68569" rIns="137156" bIns="68569" anchor="ctr" anchorCtr="0">
              <a:noAutofit/>
            </a:bodyPr>
            <a:lstStyle/>
            <a:p>
              <a:pPr marL="1200120"/>
              <a:r>
                <a:rPr lang="en-US" sz="1500" err="1">
                  <a:solidFill>
                    <a:schemeClr val="bg1"/>
                  </a:solidFill>
                  <a:latin typeface="Elle Futura"/>
                </a:rPr>
                <a:t>Trường</a:t>
              </a:r>
              <a:r>
                <a:rPr lang="en-US" sz="1500">
                  <a:solidFill>
                    <a:schemeClr val="bg1"/>
                  </a:solidFill>
                  <a:latin typeface="Elle Futura"/>
                </a:rPr>
                <a:t> </a:t>
              </a:r>
              <a:r>
                <a:rPr lang="en-US" sz="1500" err="1">
                  <a:solidFill>
                    <a:schemeClr val="bg1"/>
                  </a:solidFill>
                  <a:latin typeface="Elle Futura"/>
                </a:rPr>
                <a:t>Đại</a:t>
              </a:r>
              <a:r>
                <a:rPr lang="en-US" sz="1500">
                  <a:solidFill>
                    <a:schemeClr val="bg1"/>
                  </a:solidFill>
                  <a:latin typeface="Elle Futura"/>
                </a:rPr>
                <a:t> </a:t>
              </a:r>
              <a:r>
                <a:rPr lang="en-US" sz="1500" err="1">
                  <a:solidFill>
                    <a:schemeClr val="bg1"/>
                  </a:solidFill>
                  <a:latin typeface="Elle Futura"/>
                </a:rPr>
                <a:t>học</a:t>
              </a:r>
              <a:r>
                <a:rPr lang="en-US" sz="1500">
                  <a:solidFill>
                    <a:schemeClr val="bg1"/>
                  </a:solidFill>
                  <a:latin typeface="Elle Futura"/>
                </a:rPr>
                <a:t> Công </a:t>
              </a:r>
              <a:r>
                <a:rPr lang="en-US" sz="1500" err="1">
                  <a:solidFill>
                    <a:schemeClr val="bg1"/>
                  </a:solidFill>
                  <a:latin typeface="Elle Futura"/>
                </a:rPr>
                <a:t>nghệ</a:t>
              </a:r>
              <a:r>
                <a:rPr lang="en-US" sz="1500">
                  <a:solidFill>
                    <a:schemeClr val="bg1"/>
                  </a:solidFill>
                  <a:latin typeface="Elle Futura"/>
                </a:rPr>
                <a:t> </a:t>
              </a:r>
              <a:r>
                <a:rPr lang="en-US" sz="1500" err="1">
                  <a:solidFill>
                    <a:schemeClr val="bg1"/>
                  </a:solidFill>
                  <a:latin typeface="Elle Futura"/>
                </a:rPr>
                <a:t>Thông</a:t>
              </a:r>
              <a:r>
                <a:rPr lang="en-US" sz="1500">
                  <a:solidFill>
                    <a:schemeClr val="bg1"/>
                  </a:solidFill>
                  <a:latin typeface="Elle Futura"/>
                </a:rPr>
                <a:t> tin – </a:t>
              </a:r>
              <a:r>
                <a:rPr lang="en-US" sz="1500" err="1">
                  <a:solidFill>
                    <a:schemeClr val="bg1"/>
                  </a:solidFill>
                  <a:latin typeface="Elle Futura"/>
                </a:rPr>
                <a:t>Đại</a:t>
              </a:r>
              <a:r>
                <a:rPr lang="en-US" sz="1500">
                  <a:solidFill>
                    <a:schemeClr val="bg1"/>
                  </a:solidFill>
                  <a:latin typeface="Elle Futura"/>
                </a:rPr>
                <a:t> </a:t>
              </a:r>
              <a:r>
                <a:rPr lang="en-US" sz="1500" err="1">
                  <a:solidFill>
                    <a:schemeClr val="bg1"/>
                  </a:solidFill>
                  <a:latin typeface="Elle Futura"/>
                </a:rPr>
                <a:t>học</a:t>
              </a:r>
              <a:r>
                <a:rPr lang="en-US" sz="1500">
                  <a:solidFill>
                    <a:schemeClr val="bg1"/>
                  </a:solidFill>
                  <a:latin typeface="Elle Futura"/>
                </a:rPr>
                <a:t> </a:t>
              </a:r>
              <a:r>
                <a:rPr lang="en-US" sz="1500" err="1">
                  <a:solidFill>
                    <a:schemeClr val="bg1"/>
                  </a:solidFill>
                  <a:latin typeface="Elle Futura"/>
                </a:rPr>
                <a:t>Quốc</a:t>
              </a:r>
              <a:r>
                <a:rPr lang="en-US" sz="1500">
                  <a:solidFill>
                    <a:schemeClr val="bg1"/>
                  </a:solidFill>
                  <a:latin typeface="Elle Futura"/>
                </a:rPr>
                <a:t> </a:t>
              </a:r>
              <a:r>
                <a:rPr lang="en-US" sz="1500" err="1">
                  <a:solidFill>
                    <a:schemeClr val="bg1"/>
                  </a:solidFill>
                  <a:latin typeface="Elle Futura"/>
                </a:rPr>
                <a:t>gia</a:t>
              </a:r>
              <a:r>
                <a:rPr lang="en-US" sz="1500">
                  <a:solidFill>
                    <a:schemeClr val="bg1"/>
                  </a:solidFill>
                  <a:latin typeface="Elle Futura"/>
                </a:rPr>
                <a:t> Tp. </a:t>
              </a:r>
              <a:r>
                <a:rPr lang="en-US" sz="1500" err="1">
                  <a:solidFill>
                    <a:schemeClr val="bg1"/>
                  </a:solidFill>
                  <a:latin typeface="Elle Futura"/>
                </a:rPr>
                <a:t>Hồ</a:t>
              </a:r>
              <a:r>
                <a:rPr lang="en-US" sz="1500">
                  <a:solidFill>
                    <a:schemeClr val="bg1"/>
                  </a:solidFill>
                  <a:latin typeface="Elle Futura"/>
                </a:rPr>
                <a:t> </a:t>
              </a:r>
              <a:r>
                <a:rPr lang="en-US" sz="1500" err="1">
                  <a:solidFill>
                    <a:schemeClr val="bg1"/>
                  </a:solidFill>
                  <a:latin typeface="Elle Futura"/>
                </a:rPr>
                <a:t>Chí</a:t>
              </a:r>
              <a:r>
                <a:rPr lang="en-US" sz="1500">
                  <a:solidFill>
                    <a:schemeClr val="bg1"/>
                  </a:solidFill>
                  <a:latin typeface="Elle Futura"/>
                </a:rPr>
                <a:t> Minh</a:t>
              </a:r>
              <a:endParaRPr sz="1200" b="1">
                <a:solidFill>
                  <a:schemeClr val="bg1"/>
                </a:solidFill>
              </a:endParaRPr>
            </a:p>
          </p:txBody>
        </p:sp>
        <p:sp>
          <p:nvSpPr>
            <p:cNvPr id="13" name="Google Shape;109;p1">
              <a:extLst>
                <a:ext uri="{FF2B5EF4-FFF2-40B4-BE49-F238E27FC236}">
                  <a16:creationId xmlns:a16="http://schemas.microsoft.com/office/drawing/2014/main" id="{6FDB471B-3693-44DC-9ED8-85508316CE08}"/>
                </a:ext>
              </a:extLst>
            </p:cNvPr>
            <p:cNvSpPr/>
            <p:nvPr/>
          </p:nvSpPr>
          <p:spPr>
            <a:xfrm>
              <a:off x="1671266" y="34408"/>
              <a:ext cx="899493" cy="81143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grpSp>
      <p:grpSp>
        <p:nvGrpSpPr>
          <p:cNvPr id="7" name="Group 6">
            <a:extLst>
              <a:ext uri="{FF2B5EF4-FFF2-40B4-BE49-F238E27FC236}">
                <a16:creationId xmlns:a16="http://schemas.microsoft.com/office/drawing/2014/main" id="{56B78E3F-2B1A-4CFF-B80B-EE4C815143F4}"/>
              </a:ext>
            </a:extLst>
          </p:cNvPr>
          <p:cNvGrpSpPr/>
          <p:nvPr/>
        </p:nvGrpSpPr>
        <p:grpSpPr>
          <a:xfrm>
            <a:off x="522522" y="-139057"/>
            <a:ext cx="9246519" cy="6098706"/>
            <a:chOff x="682698" y="-1225623"/>
            <a:chExt cx="10696348" cy="8131605"/>
          </a:xfrm>
        </p:grpSpPr>
        <p:sp>
          <p:nvSpPr>
            <p:cNvPr id="107" name="Google Shape;107;p1"/>
            <p:cNvSpPr/>
            <p:nvPr/>
          </p:nvSpPr>
          <p:spPr>
            <a:xfrm>
              <a:off x="1638197" y="3560271"/>
              <a:ext cx="9740849" cy="3345711"/>
            </a:xfrm>
            <a:prstGeom prst="rect">
              <a:avLst/>
            </a:prstGeom>
            <a:solidFill>
              <a:schemeClr val="bg2">
                <a:alpha val="69803"/>
              </a:schemeClr>
            </a:solidFill>
            <a:ln w="12700" cap="flat" cmpd="sng">
              <a:noFill/>
              <a:prstDash val="solid"/>
              <a:miter lim="800000"/>
              <a:headEnd type="none" w="sm" len="sm"/>
              <a:tailEnd type="none" w="sm" len="sm"/>
            </a:ln>
          </p:spPr>
          <p:txBody>
            <a:bodyPr spcFirstLastPara="1" wrap="square" lIns="137156" tIns="81000" rIns="999000" bIns="189000" anchor="b" anchorCtr="0">
              <a:noAutofit/>
            </a:bodyPr>
            <a:lstStyle/>
            <a:p>
              <a:pPr marL="210736" algn="r"/>
              <a:r>
                <a:rPr lang="en-US" sz="2800" b="1">
                  <a:solidFill>
                    <a:srgbClr val="0070C0"/>
                  </a:solidFill>
                </a:rPr>
                <a:t>CK15 - </a:t>
              </a:r>
              <a:r>
                <a:rPr lang="vi-VN" sz="2800" b="1">
                  <a:solidFill>
                    <a:srgbClr val="0070C0"/>
                  </a:solidFill>
                </a:rPr>
                <a:t>GROUP </a:t>
              </a:r>
              <a:r>
                <a:rPr lang="en-US" sz="2800" b="1">
                  <a:solidFill>
                    <a:srgbClr val="0070C0"/>
                  </a:solidFill>
                </a:rPr>
                <a:t>8</a:t>
              </a:r>
              <a:endParaRPr sz="2800" b="1">
                <a:solidFill>
                  <a:srgbClr val="0070C0"/>
                </a:solidFill>
              </a:endParaRPr>
            </a:p>
            <a:p>
              <a:pPr marL="210736" algn="r"/>
              <a:r>
                <a:rPr lang="en-US" sz="1200" b="1" i="1" err="1">
                  <a:solidFill>
                    <a:srgbClr val="002060"/>
                  </a:solidFill>
                </a:rPr>
                <a:t>Phòng</a:t>
              </a:r>
              <a:r>
                <a:rPr lang="en-US" sz="1200" b="1" i="1">
                  <a:solidFill>
                    <a:srgbClr val="002060"/>
                  </a:solidFill>
                </a:rPr>
                <a:t> </a:t>
              </a:r>
              <a:r>
                <a:rPr lang="en-US" sz="1200" b="1" i="1" err="1">
                  <a:solidFill>
                    <a:srgbClr val="002060"/>
                  </a:solidFill>
                </a:rPr>
                <a:t>thí</a:t>
              </a:r>
              <a:r>
                <a:rPr lang="en-US" sz="1200" b="1" i="1">
                  <a:solidFill>
                    <a:srgbClr val="002060"/>
                  </a:solidFill>
                </a:rPr>
                <a:t> </a:t>
              </a:r>
              <a:r>
                <a:rPr lang="en-US" sz="1200" b="1" i="1" err="1">
                  <a:solidFill>
                    <a:srgbClr val="002060"/>
                  </a:solidFill>
                </a:rPr>
                <a:t>nghiệm</a:t>
              </a:r>
              <a:r>
                <a:rPr lang="en-US" sz="1200" b="1" i="1">
                  <a:solidFill>
                    <a:srgbClr val="002060"/>
                  </a:solidFill>
                </a:rPr>
                <a:t> An </a:t>
              </a:r>
              <a:r>
                <a:rPr lang="en-US" sz="1200" b="1" i="1" err="1">
                  <a:solidFill>
                    <a:srgbClr val="002060"/>
                  </a:solidFill>
                </a:rPr>
                <a:t>toàn</a:t>
              </a:r>
              <a:r>
                <a:rPr lang="en-US" sz="1200" b="1" i="1">
                  <a:solidFill>
                    <a:srgbClr val="002060"/>
                  </a:solidFill>
                </a:rPr>
                <a:t> </a:t>
              </a:r>
              <a:r>
                <a:rPr lang="en-US" sz="1200" b="1" i="1" err="1">
                  <a:solidFill>
                    <a:srgbClr val="002060"/>
                  </a:solidFill>
                </a:rPr>
                <a:t>thông</a:t>
              </a:r>
              <a:r>
                <a:rPr lang="en-US" sz="1200" b="1" i="1">
                  <a:solidFill>
                    <a:srgbClr val="002060"/>
                  </a:solidFill>
                </a:rPr>
                <a:t> tin (</a:t>
              </a:r>
              <a:r>
                <a:rPr lang="en-US" sz="1200" b="1" i="1" err="1">
                  <a:solidFill>
                    <a:srgbClr val="002060"/>
                  </a:solidFill>
                </a:rPr>
                <a:t>InSecLab</a:t>
              </a:r>
              <a:r>
                <a:rPr lang="en-US" sz="1200" b="1" i="1">
                  <a:solidFill>
                    <a:srgbClr val="002060"/>
                  </a:solidFill>
                </a:rPr>
                <a:t>)</a:t>
              </a:r>
            </a:p>
            <a:p>
              <a:pPr marL="210736" algn="r"/>
              <a:r>
                <a:rPr lang="en-US" sz="1200" b="1" i="1" err="1">
                  <a:solidFill>
                    <a:srgbClr val="002060"/>
                  </a:solidFill>
                </a:rPr>
                <a:t>Trường</a:t>
              </a:r>
              <a:r>
                <a:rPr lang="en-US" sz="1200" b="1" i="1">
                  <a:solidFill>
                    <a:srgbClr val="002060"/>
                  </a:solidFill>
                </a:rPr>
                <a:t> ĐH </a:t>
              </a:r>
              <a:r>
                <a:rPr lang="en-US" sz="1200" b="1" i="1" err="1">
                  <a:solidFill>
                    <a:srgbClr val="002060"/>
                  </a:solidFill>
                </a:rPr>
                <a:t>Công</a:t>
              </a:r>
              <a:r>
                <a:rPr lang="en-US" sz="1200" b="1" i="1">
                  <a:solidFill>
                    <a:srgbClr val="002060"/>
                  </a:solidFill>
                </a:rPr>
                <a:t> </a:t>
              </a:r>
              <a:r>
                <a:rPr lang="en-US" sz="1200" b="1" i="1" err="1">
                  <a:solidFill>
                    <a:srgbClr val="002060"/>
                  </a:solidFill>
                </a:rPr>
                <a:t>nghệ</a:t>
              </a:r>
              <a:r>
                <a:rPr lang="en-US" sz="1200" b="1" i="1">
                  <a:solidFill>
                    <a:srgbClr val="002060"/>
                  </a:solidFill>
                </a:rPr>
                <a:t> Thông Tin, ĐHQG Tp. HCM</a:t>
              </a:r>
              <a:endParaRPr sz="1350" b="1">
                <a:solidFill>
                  <a:srgbClr val="002060"/>
                </a:solidFill>
              </a:endParaRPr>
            </a:p>
          </p:txBody>
        </p:sp>
        <p:cxnSp>
          <p:nvCxnSpPr>
            <p:cNvPr id="108" name="Google Shape;108;p1"/>
            <p:cNvCxnSpPr>
              <a:cxnSpLocks/>
            </p:cNvCxnSpPr>
            <p:nvPr/>
          </p:nvCxnSpPr>
          <p:spPr>
            <a:xfrm>
              <a:off x="3181834" y="5443444"/>
              <a:ext cx="7474167" cy="0"/>
            </a:xfrm>
            <a:prstGeom prst="straightConnector1">
              <a:avLst/>
            </a:prstGeom>
            <a:noFill/>
            <a:ln w="9525" cap="flat" cmpd="sng">
              <a:solidFill>
                <a:schemeClr val="lt1"/>
              </a:solidFill>
              <a:prstDash val="solid"/>
              <a:miter lim="800000"/>
              <a:headEnd type="none" w="sm" len="sm"/>
              <a:tailEnd type="none" w="sm" len="sm"/>
            </a:ln>
          </p:spPr>
        </p:cxnSp>
        <p:pic>
          <p:nvPicPr>
            <p:cNvPr id="21" name="Picture 2" descr="Káº¿t quáº£ hÃ¬nh áº£nh cho uit logo png">
              <a:extLst>
                <a:ext uri="{FF2B5EF4-FFF2-40B4-BE49-F238E27FC236}">
                  <a16:creationId xmlns:a16="http://schemas.microsoft.com/office/drawing/2014/main" id="{F2DC505C-2E25-4AE7-9C7D-73F6542FD6FA}"/>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val="0"/>
                </a:ext>
              </a:extLst>
            </a:blip>
            <a:srcRect r="5107"/>
            <a:stretch/>
          </p:blipFill>
          <p:spPr bwMode="auto">
            <a:xfrm>
              <a:off x="682698" y="-1225623"/>
              <a:ext cx="691414" cy="662292"/>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5" name="Google Shape;107;p1">
              <a:extLst>
                <a:ext uri="{FF2B5EF4-FFF2-40B4-BE49-F238E27FC236}">
                  <a16:creationId xmlns:a16="http://schemas.microsoft.com/office/drawing/2014/main" id="{75409049-75FB-4C59-970D-160988C53188}"/>
                </a:ext>
              </a:extLst>
            </p:cNvPr>
            <p:cNvSpPr/>
            <p:nvPr/>
          </p:nvSpPr>
          <p:spPr>
            <a:xfrm>
              <a:off x="1770512" y="3630976"/>
              <a:ext cx="8762834" cy="1680152"/>
            </a:xfrm>
            <a:prstGeom prst="rect">
              <a:avLst/>
            </a:prstGeom>
            <a:noFill/>
            <a:ln w="12700" cap="flat" cmpd="sng">
              <a:noFill/>
              <a:prstDash val="solid"/>
              <a:miter lim="800000"/>
              <a:headEnd type="none" w="sm" len="sm"/>
              <a:tailEnd type="none" w="sm" len="sm"/>
            </a:ln>
          </p:spPr>
          <p:txBody>
            <a:bodyPr spcFirstLastPara="1" wrap="square" lIns="137156" tIns="68569" rIns="270000" bIns="68569" anchor="ctr" anchorCtr="0">
              <a:noAutofit/>
            </a:bodyPr>
            <a:lstStyle/>
            <a:p>
              <a:pPr algn="r">
                <a:lnSpc>
                  <a:spcPts val="4500"/>
                </a:lnSpc>
              </a:pPr>
              <a:r>
                <a:rPr lang="vi-VN" sz="3600" b="1">
                  <a:solidFill>
                    <a:srgbClr val="290606"/>
                  </a:solidFill>
                  <a:latin typeface="Cheddar"/>
                </a:rPr>
                <a:t>Phương pháp phát hiện và phân loại DGA Botnet dựa trên Học máy</a:t>
              </a:r>
              <a:endParaRPr lang="en-US" sz="3600" b="1">
                <a:solidFill>
                  <a:srgbClr val="290606"/>
                </a:solidFill>
                <a:latin typeface="Cheddar"/>
              </a:endParaRPr>
            </a:p>
          </p:txBody>
        </p:sp>
      </p:grpSp>
      <p:sp>
        <p:nvSpPr>
          <p:cNvPr id="4" name="Slide Number Placeholder 3">
            <a:extLst>
              <a:ext uri="{FF2B5EF4-FFF2-40B4-BE49-F238E27FC236}">
                <a16:creationId xmlns:a16="http://schemas.microsoft.com/office/drawing/2014/main" id="{62680A04-81B6-42AB-85EB-ADA579D42BBB}"/>
              </a:ext>
            </a:extLst>
          </p:cNvPr>
          <p:cNvSpPr>
            <a:spLocks noGrp="1"/>
          </p:cNvSpPr>
          <p:nvPr>
            <p:ph type="sldNum" sz="quarter" idx="12"/>
          </p:nvPr>
        </p:nvSpPr>
        <p:spPr/>
        <p:txBody>
          <a:bodyPr/>
          <a:lstStyle/>
          <a:p>
            <a:fld id="{B487F271-60DF-4592-BB7F-B45BB4441AA9}" type="slidenum">
              <a:rPr lang="en-US" smtClean="0"/>
              <a:pPr/>
              <a:t>1</a:t>
            </a:fld>
            <a:endParaRPr lang="en-US"/>
          </a:p>
        </p:txBody>
      </p:sp>
      <p:pic>
        <p:nvPicPr>
          <p:cNvPr id="15" name="Picture 14" descr="A picture containing object, clock&#10;&#10;Description automatically generated">
            <a:extLst>
              <a:ext uri="{FF2B5EF4-FFF2-40B4-BE49-F238E27FC236}">
                <a16:creationId xmlns:a16="http://schemas.microsoft.com/office/drawing/2014/main" id="{70514A20-AAE6-4C0B-BD55-D79A9292B1C2}"/>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857676" y="4318600"/>
            <a:ext cx="825533" cy="825533"/>
          </a:xfrm>
          <a:prstGeom prst="rect">
            <a:avLst/>
          </a:prstGeom>
        </p:spPr>
      </p:pic>
      <p:sp>
        <p:nvSpPr>
          <p:cNvPr id="17" name="Google Shape;109;p1">
            <a:extLst>
              <a:ext uri="{FF2B5EF4-FFF2-40B4-BE49-F238E27FC236}">
                <a16:creationId xmlns:a16="http://schemas.microsoft.com/office/drawing/2014/main" id="{573076B0-2AAF-4061-92BC-928F409EA8F9}"/>
              </a:ext>
            </a:extLst>
          </p:cNvPr>
          <p:cNvSpPr/>
          <p:nvPr/>
        </p:nvSpPr>
        <p:spPr>
          <a:xfrm>
            <a:off x="7676158" y="23761"/>
            <a:ext cx="1264778" cy="704228"/>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69" tIns="34275" rIns="68569" bIns="34275" anchor="ctr" anchorCtr="0">
            <a:noAutofit/>
          </a:bodyPr>
          <a:lstStyle/>
          <a:p>
            <a:pPr algn="ctr"/>
            <a:endParaRPr sz="1350"/>
          </a:p>
        </p:txBody>
      </p:sp>
      <p:pic>
        <p:nvPicPr>
          <p:cNvPr id="1026" name="Picture 2" descr="See the source image">
            <a:extLst>
              <a:ext uri="{FF2B5EF4-FFF2-40B4-BE49-F238E27FC236}">
                <a16:creationId xmlns:a16="http://schemas.microsoft.com/office/drawing/2014/main" id="{519E7D47-F72F-477C-8CD3-19FDB8023F54}"/>
              </a:ext>
            </a:extLst>
          </p:cNvPr>
          <p:cNvPicPr>
            <a:picLocks noChangeAspect="1" noChangeArrowheads="1"/>
          </p:cNvPicPr>
          <p:nvPr/>
        </p:nvPicPr>
        <p:blipFill>
          <a:blip r:embed="rId7" cstate="hqprint">
            <a:extLst>
              <a:ext uri="{28A0092B-C50C-407E-A947-70E740481C1C}">
                <a14:useLocalDpi xmlns:a14="http://schemas.microsoft.com/office/drawing/2010/main" val="0"/>
              </a:ext>
            </a:extLst>
          </a:blip>
          <a:srcRect/>
          <a:stretch>
            <a:fillRect/>
          </a:stretch>
        </p:blipFill>
        <p:spPr bwMode="auto">
          <a:xfrm>
            <a:off x="7718502"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07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10</a:t>
            </a:fld>
            <a:endParaRPr lang="en-US"/>
          </a:p>
        </p:txBody>
      </p:sp>
      <p:sp>
        <p:nvSpPr>
          <p:cNvPr id="11" name="TextBox 10">
            <a:extLst>
              <a:ext uri="{FF2B5EF4-FFF2-40B4-BE49-F238E27FC236}">
                <a16:creationId xmlns:a16="http://schemas.microsoft.com/office/drawing/2014/main" id="{B4CF7462-0DCE-166E-9B03-C3757F62B128}"/>
              </a:ext>
            </a:extLst>
          </p:cNvPr>
          <p:cNvSpPr txBox="1"/>
          <p:nvPr/>
        </p:nvSpPr>
        <p:spPr>
          <a:xfrm>
            <a:off x="581305" y="1295399"/>
            <a:ext cx="7981389" cy="1569660"/>
          </a:xfrm>
          <a:prstGeom prst="rect">
            <a:avLst/>
          </a:prstGeom>
          <a:noFill/>
        </p:spPr>
        <p:txBody>
          <a:bodyPr wrap="square">
            <a:spAutoFit/>
          </a:bodyPr>
          <a:lstStyle/>
          <a:p>
            <a:r>
              <a:rPr lang="vi-VN" sz="2400" b="0" i="0">
                <a:effectLst/>
                <a:highlight>
                  <a:srgbClr val="FFFFFF"/>
                </a:highlight>
                <a:latin typeface="Arial" panose="020B0604020202020204" pitchFamily="34" charset="0"/>
              </a:rPr>
              <a:t>Mô hình được đánh giá trên Google Colab, môi trường</a:t>
            </a:r>
            <a:r>
              <a:rPr lang="en-US" sz="2400" b="0" i="0">
                <a:effectLst/>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Linux, sử dụng GPU NVIDIA Tesla T4, những thư viện được</a:t>
            </a:r>
            <a:r>
              <a:rPr lang="en-US" sz="2400" b="0" i="0">
                <a:effectLst/>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tích hợp sẵn trên môi trường Google Colab và tải thêm thư</a:t>
            </a:r>
            <a:r>
              <a:rPr lang="en-US" sz="2400" b="0" i="0">
                <a:effectLst/>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viện keras-self-attention.</a:t>
            </a:r>
            <a:endParaRPr lang="en-US" sz="2400"/>
          </a:p>
        </p:txBody>
      </p:sp>
      <p:graphicFrame>
        <p:nvGraphicFramePr>
          <p:cNvPr id="13" name="Diagram 12">
            <a:extLst>
              <a:ext uri="{FF2B5EF4-FFF2-40B4-BE49-F238E27FC236}">
                <a16:creationId xmlns:a16="http://schemas.microsoft.com/office/drawing/2014/main" id="{8A84A986-2643-0656-0107-0B12F6B2624A}"/>
              </a:ext>
            </a:extLst>
          </p:cNvPr>
          <p:cNvGraphicFramePr/>
          <p:nvPr>
            <p:extLst>
              <p:ext uri="{D42A27DB-BD31-4B8C-83A1-F6EECF244321}">
                <p14:modId xmlns:p14="http://schemas.microsoft.com/office/powerpoint/2010/main" val="286883978"/>
              </p:ext>
            </p:extLst>
          </p:nvPr>
        </p:nvGraphicFramePr>
        <p:xfrm>
          <a:off x="581305" y="1741713"/>
          <a:ext cx="8083723" cy="47421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3">
            <a:extLst>
              <a:ext uri="{FF2B5EF4-FFF2-40B4-BE49-F238E27FC236}">
                <a16:creationId xmlns:a16="http://schemas.microsoft.com/office/drawing/2014/main" id="{1371976F-9A93-E099-E72A-CDFFEC2B422F}"/>
              </a:ext>
            </a:extLst>
          </p:cNvPr>
          <p:cNvSpPr txBox="1"/>
          <p:nvPr/>
        </p:nvSpPr>
        <p:spPr>
          <a:xfrm>
            <a:off x="2105463" y="5673593"/>
            <a:ext cx="3864428"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5: </a:t>
            </a:r>
            <a:r>
              <a:rPr lang="en-US" sz="2000" i="1" spc="49" err="1">
                <a:solidFill>
                  <a:srgbClr val="000000"/>
                </a:solidFill>
                <a:latin typeface="Telegraf"/>
              </a:rPr>
              <a:t>Các</a:t>
            </a:r>
            <a:r>
              <a:rPr lang="en-US" sz="2000" i="1" spc="49">
                <a:solidFill>
                  <a:srgbClr val="000000"/>
                </a:solidFill>
                <a:latin typeface="Telegraf"/>
              </a:rPr>
              <a:t> </a:t>
            </a:r>
            <a:r>
              <a:rPr lang="en-US" sz="2000" i="1" spc="49" err="1">
                <a:solidFill>
                  <a:srgbClr val="000000"/>
                </a:solidFill>
                <a:latin typeface="Telegraf"/>
              </a:rPr>
              <a:t>bước</a:t>
            </a:r>
            <a:r>
              <a:rPr lang="en-US" sz="2000" i="1" spc="49">
                <a:solidFill>
                  <a:srgbClr val="000000"/>
                </a:solidFill>
                <a:latin typeface="Telegraf"/>
              </a:rPr>
              <a:t> </a:t>
            </a:r>
            <a:r>
              <a:rPr lang="en-US" sz="2000" i="1" spc="49" err="1">
                <a:solidFill>
                  <a:srgbClr val="000000"/>
                </a:solidFill>
                <a:latin typeface="Telegraf"/>
              </a:rPr>
              <a:t>thực</a:t>
            </a:r>
            <a:r>
              <a:rPr lang="en-US" sz="2000" i="1" spc="49">
                <a:solidFill>
                  <a:srgbClr val="000000"/>
                </a:solidFill>
                <a:latin typeface="Telegraf"/>
              </a:rPr>
              <a:t> </a:t>
            </a:r>
            <a:r>
              <a:rPr lang="en-US" sz="2000" i="1" spc="49" err="1">
                <a:solidFill>
                  <a:srgbClr val="000000"/>
                </a:solidFill>
                <a:latin typeface="Telegraf"/>
              </a:rPr>
              <a:t>hiện</a:t>
            </a:r>
            <a:endParaRPr lang="en-US" sz="2000" i="1" spc="49">
              <a:solidFill>
                <a:srgbClr val="000000"/>
              </a:solidFill>
              <a:latin typeface="Telegraf"/>
            </a:endParaRPr>
          </a:p>
        </p:txBody>
      </p:sp>
    </p:spTree>
    <p:extLst>
      <p:ext uri="{BB962C8B-B14F-4D97-AF65-F5344CB8AC3E}">
        <p14:creationId xmlns:p14="http://schemas.microsoft.com/office/powerpoint/2010/main" val="17412523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11</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Chuẩn</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bị</a:t>
            </a:r>
            <a:r>
              <a:rPr lang="en-US" sz="2400">
                <a:ln w="0"/>
                <a:solidFill>
                  <a:schemeClr val="tx1"/>
                </a:solidFill>
                <a:effectLst>
                  <a:outerShdw blurRad="38100" dist="19050" dir="2700000" algn="tl" rotWithShape="0">
                    <a:schemeClr val="dk1">
                      <a:alpha val="40000"/>
                    </a:schemeClr>
                  </a:outerShdw>
                </a:effectLst>
              </a:rPr>
              <a:t> Dataset</a:t>
            </a:r>
          </a:p>
        </p:txBody>
      </p:sp>
      <p:pic>
        <p:nvPicPr>
          <p:cNvPr id="6" name="Picture 5">
            <a:extLst>
              <a:ext uri="{FF2B5EF4-FFF2-40B4-BE49-F238E27FC236}">
                <a16:creationId xmlns:a16="http://schemas.microsoft.com/office/drawing/2014/main" id="{BF817ED7-64CB-C1C4-1EEE-1335D4604C4C}"/>
              </a:ext>
            </a:extLst>
          </p:cNvPr>
          <p:cNvPicPr>
            <a:picLocks noChangeAspect="1"/>
          </p:cNvPicPr>
          <p:nvPr/>
        </p:nvPicPr>
        <p:blipFill>
          <a:blip r:embed="rId3"/>
          <a:stretch>
            <a:fillRect/>
          </a:stretch>
        </p:blipFill>
        <p:spPr>
          <a:xfrm>
            <a:off x="661271" y="2243445"/>
            <a:ext cx="7231422" cy="1343770"/>
          </a:xfrm>
          <a:prstGeom prst="rect">
            <a:avLst/>
          </a:prstGeom>
        </p:spPr>
      </p:pic>
      <p:sp>
        <p:nvSpPr>
          <p:cNvPr id="7" name="TextBox 3">
            <a:extLst>
              <a:ext uri="{FF2B5EF4-FFF2-40B4-BE49-F238E27FC236}">
                <a16:creationId xmlns:a16="http://schemas.microsoft.com/office/drawing/2014/main" id="{255BAB3A-C96B-28C4-CBF6-59385E473C64}"/>
              </a:ext>
            </a:extLst>
          </p:cNvPr>
          <p:cNvSpPr txBox="1"/>
          <p:nvPr/>
        </p:nvSpPr>
        <p:spPr>
          <a:xfrm>
            <a:off x="1826875" y="3840720"/>
            <a:ext cx="3864428"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6: </a:t>
            </a:r>
            <a:r>
              <a:rPr lang="en-US" sz="2000" i="1" spc="49" err="1">
                <a:solidFill>
                  <a:srgbClr val="000000"/>
                </a:solidFill>
                <a:latin typeface="Telegraf"/>
              </a:rPr>
              <a:t>Mô</a:t>
            </a:r>
            <a:r>
              <a:rPr lang="en-US" sz="2000" i="1" spc="49">
                <a:solidFill>
                  <a:srgbClr val="000000"/>
                </a:solidFill>
                <a:latin typeface="Telegraf"/>
              </a:rPr>
              <a:t> </a:t>
            </a:r>
            <a:r>
              <a:rPr lang="en-US" sz="2000" i="1" spc="49" err="1">
                <a:solidFill>
                  <a:srgbClr val="000000"/>
                </a:solidFill>
                <a:latin typeface="Telegraf"/>
              </a:rPr>
              <a:t>tả</a:t>
            </a:r>
            <a:r>
              <a:rPr lang="en-US" sz="2000" i="1" spc="49">
                <a:solidFill>
                  <a:srgbClr val="000000"/>
                </a:solidFill>
                <a:latin typeface="Telegraf"/>
              </a:rPr>
              <a:t> </a:t>
            </a:r>
            <a:r>
              <a:rPr lang="en-US" sz="2000" i="1" spc="49" err="1">
                <a:solidFill>
                  <a:srgbClr val="000000"/>
                </a:solidFill>
                <a:latin typeface="Telegraf"/>
              </a:rPr>
              <a:t>tập</a:t>
            </a:r>
            <a:r>
              <a:rPr lang="en-US" sz="2000" i="1" spc="49">
                <a:solidFill>
                  <a:srgbClr val="000000"/>
                </a:solidFill>
                <a:latin typeface="Telegraf"/>
              </a:rPr>
              <a:t> dataset </a:t>
            </a:r>
          </a:p>
        </p:txBody>
      </p:sp>
      <p:sp>
        <p:nvSpPr>
          <p:cNvPr id="9" name="TextBox 8">
            <a:extLst>
              <a:ext uri="{FF2B5EF4-FFF2-40B4-BE49-F238E27FC236}">
                <a16:creationId xmlns:a16="http://schemas.microsoft.com/office/drawing/2014/main" id="{55FC7C15-2877-BBAB-24BE-9C464B6C4647}"/>
              </a:ext>
            </a:extLst>
          </p:cNvPr>
          <p:cNvSpPr txBox="1"/>
          <p:nvPr/>
        </p:nvSpPr>
        <p:spPr>
          <a:xfrm>
            <a:off x="661271" y="4391075"/>
            <a:ext cx="7981389" cy="1815882"/>
          </a:xfrm>
          <a:prstGeom prst="rect">
            <a:avLst/>
          </a:prstGeom>
          <a:noFill/>
        </p:spPr>
        <p:txBody>
          <a:bodyPr wrap="square">
            <a:spAutoFit/>
          </a:bodyPr>
          <a:lstStyle/>
          <a:p>
            <a:r>
              <a:rPr lang="vi-VN" sz="1600" b="0" i="0">
                <a:effectLst/>
                <a:highlight>
                  <a:srgbClr val="FFFFFF"/>
                </a:highlight>
                <a:latin typeface="Arial" panose="020B0604020202020204" pitchFamily="34" charset="0"/>
                <a:hlinkClick r:id="rId4"/>
              </a:rPr>
              <a:t>https://data.mendeley.com/datasets/y8ph45msv8/1?fbclid=IwZXh0bgNhZW0CMTAAAR37MXS7a9HHupqHJP6NLnuFhax32aj_1l-vNX-IDKHh9WkTpPWG5WjiDnY_aem_ARHDO8GFkvMd81VNb_t__ADD0zwrL7aIlSppgg9C1Yv1Vln9Ids71uOCQnrCy8kmkYrKW2ZVsaX7KqsiZc6r36Rf</a:t>
            </a:r>
            <a:endParaRPr lang="en-US" sz="1600" b="0" i="0">
              <a:effectLst/>
              <a:highlight>
                <a:srgbClr val="FFFFFF"/>
              </a:highlight>
              <a:latin typeface="Arial" panose="020B0604020202020204" pitchFamily="34" charset="0"/>
            </a:endParaRPr>
          </a:p>
          <a:p>
            <a:endParaRPr lang="en-US" sz="1600">
              <a:highlight>
                <a:srgbClr val="FFFFFF"/>
              </a:highlight>
              <a:latin typeface="Arial" panose="020B0604020202020204" pitchFamily="34" charset="0"/>
            </a:endParaRPr>
          </a:p>
          <a:p>
            <a:r>
              <a:rPr lang="en-US" sz="1600" b="0" i="0" u="sng" dirty="0">
                <a:solidFill>
                  <a:srgbClr val="0070C0"/>
                </a:solidFill>
                <a:effectLst/>
                <a:highlight>
                  <a:srgbClr val="FFFFFF"/>
                </a:highlight>
                <a:latin typeface="Arial" panose="020B0604020202020204" pitchFamily="34" charset="0"/>
              </a:rPr>
              <a:t>https://github.com/andrewaeva/DGA/</a:t>
            </a:r>
          </a:p>
          <a:p>
            <a:endParaRPr lang="en-US" sz="1600" b="0" i="0">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4368367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12</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Tiền</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xử</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lý</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dữ</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liệu</a:t>
            </a:r>
            <a:endParaRPr lang="en-US" sz="2400">
              <a:ln w="0"/>
              <a:solidFill>
                <a:schemeClr val="tx1"/>
              </a:solidFill>
              <a:effectLst>
                <a:outerShdw blurRad="38100" dist="19050" dir="2700000" algn="tl" rotWithShape="0">
                  <a:schemeClr val="dk1">
                    <a:alpha val="40000"/>
                  </a:schemeClr>
                </a:outerShdw>
              </a:effectLst>
            </a:endParaRPr>
          </a:p>
        </p:txBody>
      </p:sp>
      <p:sp>
        <p:nvSpPr>
          <p:cNvPr id="5" name="TextBox 4">
            <a:extLst>
              <a:ext uri="{FF2B5EF4-FFF2-40B4-BE49-F238E27FC236}">
                <a16:creationId xmlns:a16="http://schemas.microsoft.com/office/drawing/2014/main" id="{36130D17-8389-DC0A-3874-DFDDC4A496B9}"/>
              </a:ext>
            </a:extLst>
          </p:cNvPr>
          <p:cNvSpPr txBox="1"/>
          <p:nvPr/>
        </p:nvSpPr>
        <p:spPr>
          <a:xfrm>
            <a:off x="431577" y="2202903"/>
            <a:ext cx="7981389" cy="2677656"/>
          </a:xfrm>
          <a:prstGeom prst="rect">
            <a:avLst/>
          </a:prstGeom>
          <a:noFill/>
        </p:spPr>
        <p:txBody>
          <a:bodyPr wrap="square">
            <a:spAutoFit/>
          </a:bodyPr>
          <a:lstStyle/>
          <a:p>
            <a:pPr marL="342900" indent="-342900">
              <a:buFont typeface="Arial" panose="020B0604020202020204" pitchFamily="34" charset="0"/>
              <a:buChar char="•"/>
            </a:pPr>
            <a:r>
              <a:rPr lang="en-US" sz="2400" err="1">
                <a:highlight>
                  <a:srgbClr val="FFFFFF"/>
                </a:highlight>
                <a:latin typeface="Arial" panose="020B0604020202020204" pitchFamily="34" charset="0"/>
              </a:rPr>
              <a:t>Mã</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hóa</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nhãn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lớp</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đối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phân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loại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nhị</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phân</a:t>
            </a:r>
            <a:r>
              <a:rPr lang="en-US" sz="2400">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0 (cho ’legit’) và 1 (cho các lớp DGA khác). </a:t>
            </a:r>
            <a:r>
              <a:rPr lang="en-US" sz="2400" b="0" i="0" err="1">
                <a:effectLst/>
                <a:highlight>
                  <a:srgbClr val="FFFFFF"/>
                </a:highlight>
                <a:latin typeface="Arial" panose="020B0604020202020204" pitchFamily="34" charset="0"/>
              </a:rPr>
              <a:t>Ph</a:t>
            </a:r>
            <a:r>
              <a:rPr lang="en-US" sz="2400" err="1">
                <a:highlight>
                  <a:srgbClr val="FFFFFF"/>
                </a:highlight>
                <a:latin typeface="Arial" panose="020B0604020202020204" pitchFamily="34" charset="0"/>
              </a:rPr>
              <a:t>ân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loại</a:t>
            </a:r>
            <a:r>
              <a:rPr lang="en-US" sz="2400">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đa lớp có n nhãn được đánh số, tương ứng với</a:t>
            </a:r>
            <a:r>
              <a:rPr lang="en-US" sz="2400">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các nhãn của các họ botnet được phát hiện.</a:t>
            </a:r>
            <a:endParaRPr lang="en-US" sz="2400" b="0" i="0">
              <a:effectLst/>
              <a:highlight>
                <a:srgbClr val="FFFFFF"/>
              </a:highlight>
              <a:latin typeface="Arial" panose="020B0604020202020204" pitchFamily="34" charset="0"/>
            </a:endParaRPr>
          </a:p>
          <a:p>
            <a:pPr marL="342900" indent="-342900">
              <a:buFont typeface="Arial" panose="020B0604020202020204" pitchFamily="34" charset="0"/>
              <a:buChar char="•"/>
            </a:pPr>
            <a:r>
              <a:rPr lang="vi-VN" sz="2400" b="0" i="0">
                <a:effectLst/>
                <a:highlight>
                  <a:srgbClr val="FFFFFF"/>
                </a:highlight>
                <a:latin typeface="Arial" panose="020B0604020202020204" pitchFamily="34" charset="0"/>
              </a:rPr>
              <a:t>Sử dụng Tokenizer để chuyển các tên miền thành các chuỗi</a:t>
            </a:r>
            <a:r>
              <a:rPr lang="en-US" sz="2400" b="0" i="0">
                <a:effectLst/>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số dựa trên ký tự; lấp đầy các chuỗi để có độ dài đồng nhấ</a:t>
            </a:r>
            <a:r>
              <a:rPr lang="en-US" sz="2400" b="0" i="0" dirty="0">
                <a:effectLst/>
                <a:highlight>
                  <a:srgbClr val="FFFFFF"/>
                </a:highlight>
                <a:latin typeface="Arial" panose="020B0604020202020204" pitchFamily="34" charset="0"/>
              </a:rPr>
              <a:t>t.</a:t>
            </a:r>
          </a:p>
        </p:txBody>
      </p:sp>
    </p:spTree>
    <p:extLst>
      <p:ext uri="{BB962C8B-B14F-4D97-AF65-F5344CB8AC3E}">
        <p14:creationId xmlns:p14="http://schemas.microsoft.com/office/powerpoint/2010/main" val="2291087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13</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Thiết</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kế</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mô</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hình</a:t>
            </a:r>
            <a:endParaRPr lang="en-US" sz="2400">
              <a:ln w="0"/>
              <a:solidFill>
                <a:schemeClr val="tx1"/>
              </a:solidFill>
              <a:effectLst>
                <a:outerShdw blurRad="38100" dist="19050" dir="2700000" algn="tl" rotWithShape="0">
                  <a:schemeClr val="dk1">
                    <a:alpha val="40000"/>
                  </a:schemeClr>
                </a:outerShdw>
              </a:effectLst>
            </a:endParaRPr>
          </a:p>
        </p:txBody>
      </p:sp>
      <p:pic>
        <p:nvPicPr>
          <p:cNvPr id="6" name="Picture 5">
            <a:extLst>
              <a:ext uri="{FF2B5EF4-FFF2-40B4-BE49-F238E27FC236}">
                <a16:creationId xmlns:a16="http://schemas.microsoft.com/office/drawing/2014/main" id="{E193B154-FC0C-DF65-3D01-24AFADFB0F6A}"/>
              </a:ext>
            </a:extLst>
          </p:cNvPr>
          <p:cNvPicPr>
            <a:picLocks noChangeAspect="1"/>
          </p:cNvPicPr>
          <p:nvPr/>
        </p:nvPicPr>
        <p:blipFill>
          <a:blip r:embed="rId3"/>
          <a:stretch>
            <a:fillRect/>
          </a:stretch>
        </p:blipFill>
        <p:spPr>
          <a:xfrm>
            <a:off x="5579456" y="921330"/>
            <a:ext cx="1649214" cy="5000500"/>
          </a:xfrm>
          <a:prstGeom prst="rect">
            <a:avLst/>
          </a:prstGeom>
        </p:spPr>
      </p:pic>
      <p:sp>
        <p:nvSpPr>
          <p:cNvPr id="7" name="TextBox 6">
            <a:extLst>
              <a:ext uri="{FF2B5EF4-FFF2-40B4-BE49-F238E27FC236}">
                <a16:creationId xmlns:a16="http://schemas.microsoft.com/office/drawing/2014/main" id="{A55C3F78-C038-31F0-BAA3-6B37A7CBE307}"/>
              </a:ext>
            </a:extLst>
          </p:cNvPr>
          <p:cNvSpPr txBox="1"/>
          <p:nvPr/>
        </p:nvSpPr>
        <p:spPr>
          <a:xfrm>
            <a:off x="3222173" y="6106459"/>
            <a:ext cx="6581941"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3: </a:t>
            </a:r>
            <a:r>
              <a:rPr lang="en-US" sz="2000" i="1" spc="49" err="1">
                <a:solidFill>
                  <a:srgbClr val="000000"/>
                </a:solidFill>
                <a:latin typeface="Telegraf"/>
              </a:rPr>
              <a:t>Mô</a:t>
            </a:r>
            <a:r>
              <a:rPr lang="en-US" sz="2000" i="1" spc="49">
                <a:solidFill>
                  <a:srgbClr val="000000"/>
                </a:solidFill>
                <a:latin typeface="Telegraf"/>
              </a:rPr>
              <a:t> </a:t>
            </a:r>
            <a:r>
              <a:rPr lang="en-US" sz="2000" i="1" spc="49" err="1">
                <a:solidFill>
                  <a:srgbClr val="000000"/>
                </a:solidFill>
                <a:latin typeface="Telegraf"/>
              </a:rPr>
              <a:t>hình</a:t>
            </a:r>
            <a:r>
              <a:rPr lang="en-US" sz="2000" i="1" spc="49">
                <a:solidFill>
                  <a:srgbClr val="000000"/>
                </a:solidFill>
                <a:latin typeface="Telegraf"/>
              </a:rPr>
              <a:t> LA_BIN07</a:t>
            </a:r>
          </a:p>
        </p:txBody>
      </p:sp>
      <p:pic>
        <p:nvPicPr>
          <p:cNvPr id="8" name="Picture 7">
            <a:extLst>
              <a:ext uri="{FF2B5EF4-FFF2-40B4-BE49-F238E27FC236}">
                <a16:creationId xmlns:a16="http://schemas.microsoft.com/office/drawing/2014/main" id="{11CC80E2-47EE-498B-8177-1E997923E3AA}"/>
              </a:ext>
            </a:extLst>
          </p:cNvPr>
          <p:cNvPicPr>
            <a:picLocks noChangeAspect="1"/>
          </p:cNvPicPr>
          <p:nvPr/>
        </p:nvPicPr>
        <p:blipFill>
          <a:blip r:embed="rId4"/>
          <a:stretch>
            <a:fillRect/>
          </a:stretch>
        </p:blipFill>
        <p:spPr>
          <a:xfrm>
            <a:off x="309265" y="2078557"/>
            <a:ext cx="3823859" cy="3242154"/>
          </a:xfrm>
          <a:prstGeom prst="rect">
            <a:avLst/>
          </a:prstGeom>
        </p:spPr>
      </p:pic>
    </p:spTree>
    <p:extLst>
      <p:ext uri="{BB962C8B-B14F-4D97-AF65-F5344CB8AC3E}">
        <p14:creationId xmlns:p14="http://schemas.microsoft.com/office/powerpoint/2010/main" val="1703360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14</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Thiết</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kế</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mô</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hình</a:t>
            </a:r>
            <a:endParaRPr lang="en-US" sz="2400">
              <a:ln w="0"/>
              <a:solidFill>
                <a:schemeClr val="tx1"/>
              </a:solidFill>
              <a:effectLst>
                <a:outerShdw blurRad="38100" dist="19050" dir="2700000" algn="tl" rotWithShape="0">
                  <a:schemeClr val="dk1">
                    <a:alpha val="40000"/>
                  </a:schemeClr>
                </a:outerShdw>
              </a:effectLst>
            </a:endParaRPr>
          </a:p>
        </p:txBody>
      </p:sp>
      <p:pic>
        <p:nvPicPr>
          <p:cNvPr id="5" name="Picture 4">
            <a:extLst>
              <a:ext uri="{FF2B5EF4-FFF2-40B4-BE49-F238E27FC236}">
                <a16:creationId xmlns:a16="http://schemas.microsoft.com/office/drawing/2014/main" id="{FB34D3AC-3C29-AA95-DA2A-4F03F0F21104}"/>
              </a:ext>
            </a:extLst>
          </p:cNvPr>
          <p:cNvPicPr>
            <a:picLocks noChangeAspect="1"/>
          </p:cNvPicPr>
          <p:nvPr/>
        </p:nvPicPr>
        <p:blipFill>
          <a:blip r:embed="rId3"/>
          <a:stretch>
            <a:fillRect/>
          </a:stretch>
        </p:blipFill>
        <p:spPr>
          <a:xfrm>
            <a:off x="5341032" y="984499"/>
            <a:ext cx="2108981" cy="4889001"/>
          </a:xfrm>
          <a:prstGeom prst="rect">
            <a:avLst/>
          </a:prstGeom>
        </p:spPr>
      </p:pic>
      <p:sp>
        <p:nvSpPr>
          <p:cNvPr id="9" name="TextBox 3">
            <a:extLst>
              <a:ext uri="{FF2B5EF4-FFF2-40B4-BE49-F238E27FC236}">
                <a16:creationId xmlns:a16="http://schemas.microsoft.com/office/drawing/2014/main" id="{DE5EB61D-D8F5-C05E-F399-2D8EDD052B65}"/>
              </a:ext>
            </a:extLst>
          </p:cNvPr>
          <p:cNvSpPr txBox="1"/>
          <p:nvPr/>
        </p:nvSpPr>
        <p:spPr>
          <a:xfrm>
            <a:off x="4572000" y="6121298"/>
            <a:ext cx="3864428"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4: </a:t>
            </a:r>
            <a:r>
              <a:rPr lang="en-US" sz="2000" i="1" spc="49" err="1">
                <a:solidFill>
                  <a:srgbClr val="000000"/>
                </a:solidFill>
                <a:latin typeface="Telegraf"/>
              </a:rPr>
              <a:t>Mô</a:t>
            </a:r>
            <a:r>
              <a:rPr lang="en-US" sz="2000" i="1" spc="49">
                <a:solidFill>
                  <a:srgbClr val="000000"/>
                </a:solidFill>
                <a:latin typeface="Telegraf"/>
              </a:rPr>
              <a:t> </a:t>
            </a:r>
            <a:r>
              <a:rPr lang="en-US" sz="2000" i="1" spc="49" err="1">
                <a:solidFill>
                  <a:srgbClr val="000000"/>
                </a:solidFill>
                <a:latin typeface="Telegraf"/>
              </a:rPr>
              <a:t>hình</a:t>
            </a:r>
            <a:r>
              <a:rPr lang="en-US" sz="2000" i="1" spc="49">
                <a:solidFill>
                  <a:srgbClr val="000000"/>
                </a:solidFill>
                <a:latin typeface="Telegraf"/>
              </a:rPr>
              <a:t> LA_MUL07</a:t>
            </a:r>
          </a:p>
        </p:txBody>
      </p:sp>
      <p:pic>
        <p:nvPicPr>
          <p:cNvPr id="10" name="Picture 9">
            <a:extLst>
              <a:ext uri="{FF2B5EF4-FFF2-40B4-BE49-F238E27FC236}">
                <a16:creationId xmlns:a16="http://schemas.microsoft.com/office/drawing/2014/main" id="{1E389ECC-BEC9-285C-6F5E-BE4F1F3BAFC0}"/>
              </a:ext>
            </a:extLst>
          </p:cNvPr>
          <p:cNvPicPr>
            <a:picLocks noChangeAspect="1"/>
          </p:cNvPicPr>
          <p:nvPr/>
        </p:nvPicPr>
        <p:blipFill>
          <a:blip r:embed="rId4"/>
          <a:stretch>
            <a:fillRect/>
          </a:stretch>
        </p:blipFill>
        <p:spPr>
          <a:xfrm>
            <a:off x="344492" y="2284390"/>
            <a:ext cx="4769046" cy="3099880"/>
          </a:xfrm>
          <a:prstGeom prst="rect">
            <a:avLst/>
          </a:prstGeom>
        </p:spPr>
      </p:pic>
    </p:spTree>
    <p:extLst>
      <p:ext uri="{BB962C8B-B14F-4D97-AF65-F5344CB8AC3E}">
        <p14:creationId xmlns:p14="http://schemas.microsoft.com/office/powerpoint/2010/main" val="429199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15</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Huấn</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luyện</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mô</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hình</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6" y="2137007"/>
            <a:ext cx="7952441" cy="830997"/>
          </a:xfrm>
          <a:prstGeom prst="rect">
            <a:avLst/>
          </a:prstGeom>
          <a:noFill/>
        </p:spPr>
        <p:txBody>
          <a:bodyPr wrap="square">
            <a:spAutoFit/>
          </a:bodyPr>
          <a:lstStyle/>
          <a:p>
            <a:pPr marL="342900" indent="-342900">
              <a:buFont typeface="Arial" panose="020B0604020202020204" pitchFamily="34" charset="0"/>
              <a:buChar char="•"/>
            </a:pPr>
            <a:r>
              <a:rPr lang="en-US" sz="2400">
                <a:highlight>
                  <a:srgbClr val="FFFFFF"/>
                </a:highlight>
                <a:latin typeface="Arial" panose="020B0604020202020204" pitchFamily="34" charset="0"/>
              </a:rPr>
              <a:t>C</a:t>
            </a:r>
            <a:r>
              <a:rPr lang="vi-VN" sz="2400" b="0" i="0">
                <a:effectLst/>
                <a:highlight>
                  <a:srgbClr val="FFFFFF"/>
                </a:highlight>
                <a:latin typeface="Arial" panose="020B0604020202020204" pitchFamily="34" charset="0"/>
              </a:rPr>
              <a:t>hia dữ liệu thành tập huấn luyện và tập kiểm tra với tỷ lệ</a:t>
            </a:r>
            <a:r>
              <a:rPr lang="en-US" sz="2400" b="0" i="0">
                <a:effectLst/>
                <a:highlight>
                  <a:srgbClr val="FFFFFF"/>
                </a:highlight>
                <a:latin typeface="Arial" panose="020B0604020202020204" pitchFamily="34" charset="0"/>
              </a:rPr>
              <a:t> </a:t>
            </a:r>
            <a:r>
              <a:rPr lang="vi-VN" sz="2400" b="0" i="0">
                <a:effectLst/>
                <a:highlight>
                  <a:srgbClr val="FFFFFF"/>
                </a:highlight>
                <a:latin typeface="Arial" panose="020B0604020202020204" pitchFamily="34" charset="0"/>
              </a:rPr>
              <a:t>80-20</a:t>
            </a:r>
            <a:endParaRPr lang="en-US" sz="2400"/>
          </a:p>
        </p:txBody>
      </p:sp>
    </p:spTree>
    <p:extLst>
      <p:ext uri="{BB962C8B-B14F-4D97-AF65-F5344CB8AC3E}">
        <p14:creationId xmlns:p14="http://schemas.microsoft.com/office/powerpoint/2010/main" val="34211209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16</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67013"/>
            <a:ext cx="7952441" cy="830997"/>
          </a:xfrm>
          <a:prstGeom prst="rect">
            <a:avLst/>
          </a:prstGeom>
          <a:noFill/>
        </p:spPr>
        <p:txBody>
          <a:bodyPr wrap="square">
            <a:spAutoFit/>
          </a:bodyPr>
          <a:lstStyle/>
          <a:p>
            <a:r>
              <a:rPr lang="en-US" sz="2400" err="1">
                <a:highlight>
                  <a:srgbClr val="FFFFFF"/>
                </a:highlight>
                <a:latin typeface="Arial" panose="020B0604020202020204" pitchFamily="34" charset="0"/>
              </a:rPr>
              <a:t>Tiêu</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chí</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endParaRPr lang="en-US" sz="2400">
              <a:highlight>
                <a:srgbClr val="FFFFFF"/>
              </a:highlight>
              <a:latin typeface="Arial" panose="020B0604020202020204" pitchFamily="34" charset="0"/>
            </a:endParaRPr>
          </a:p>
          <a:p>
            <a:pPr marL="342900" indent="-342900">
              <a:buFont typeface="Arial" panose="020B0604020202020204" pitchFamily="34" charset="0"/>
              <a:buChar char="•"/>
            </a:pPr>
            <a:r>
              <a:rPr lang="en-US" sz="2400" err="1">
                <a:highlight>
                  <a:srgbClr val="FFFFFF"/>
                </a:highlight>
                <a:latin typeface="Arial" panose="020B0604020202020204" pitchFamily="34" charset="0"/>
              </a:rPr>
              <a:t>Đối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phân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loại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nhị</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phân</a:t>
            </a:r>
            <a:r>
              <a:rPr lang="en-US" sz="2400">
                <a:highlight>
                  <a:srgbClr val="FFFFFF"/>
                </a:highlight>
                <a:latin typeface="Arial" panose="020B0604020202020204" pitchFamily="34" charset="0"/>
              </a:rPr>
              <a:t> </a:t>
            </a:r>
            <a:endParaRPr lang="en-US" sz="2400"/>
          </a:p>
        </p:txBody>
      </p:sp>
      <p:pic>
        <p:nvPicPr>
          <p:cNvPr id="6" name="Picture 5">
            <a:extLst>
              <a:ext uri="{FF2B5EF4-FFF2-40B4-BE49-F238E27FC236}">
                <a16:creationId xmlns:a16="http://schemas.microsoft.com/office/drawing/2014/main" id="{9B9CD13F-22C2-BB33-1D60-DF6E594814AE}"/>
              </a:ext>
            </a:extLst>
          </p:cNvPr>
          <p:cNvPicPr>
            <a:picLocks noChangeAspect="1"/>
          </p:cNvPicPr>
          <p:nvPr/>
        </p:nvPicPr>
        <p:blipFill>
          <a:blip r:embed="rId3"/>
          <a:stretch>
            <a:fillRect/>
          </a:stretch>
        </p:blipFill>
        <p:spPr>
          <a:xfrm>
            <a:off x="1414158" y="3130173"/>
            <a:ext cx="5271119" cy="2606597"/>
          </a:xfrm>
          <a:prstGeom prst="rect">
            <a:avLst/>
          </a:prstGeom>
        </p:spPr>
      </p:pic>
    </p:spTree>
    <p:extLst>
      <p:ext uri="{BB962C8B-B14F-4D97-AF65-F5344CB8AC3E}">
        <p14:creationId xmlns:p14="http://schemas.microsoft.com/office/powerpoint/2010/main" val="1435514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17</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830997"/>
          </a:xfrm>
          <a:prstGeom prst="rect">
            <a:avLst/>
          </a:prstGeom>
          <a:noFill/>
        </p:spPr>
        <p:txBody>
          <a:bodyPr wrap="square">
            <a:spAutoFit/>
          </a:bodyPr>
          <a:lstStyle/>
          <a:p>
            <a:r>
              <a:rPr lang="en-US" sz="2400" err="1">
                <a:highlight>
                  <a:srgbClr val="FFFFFF"/>
                </a:highlight>
                <a:latin typeface="Arial" panose="020B0604020202020204" pitchFamily="34" charset="0"/>
              </a:rPr>
              <a:t>Tiêu</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chí</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endParaRPr lang="en-US" sz="2400">
              <a:highlight>
                <a:srgbClr val="FFFFFF"/>
              </a:highlight>
              <a:latin typeface="Arial" panose="020B0604020202020204" pitchFamily="34" charset="0"/>
            </a:endParaRPr>
          </a:p>
          <a:p>
            <a:pPr marL="342900" indent="-342900">
              <a:buFont typeface="Arial" panose="020B0604020202020204" pitchFamily="34" charset="0"/>
              <a:buChar char="•"/>
            </a:pPr>
            <a:r>
              <a:rPr lang="en-US" sz="2400" err="1">
                <a:highlight>
                  <a:srgbClr val="FFFFFF"/>
                </a:highlight>
                <a:latin typeface="Arial" panose="020B0604020202020204" pitchFamily="34" charset="0"/>
              </a:rPr>
              <a:t>Đối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phân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loại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đa</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lớp</a:t>
            </a:r>
            <a:endParaRPr lang="en-US" sz="2400"/>
          </a:p>
        </p:txBody>
      </p:sp>
      <p:pic>
        <p:nvPicPr>
          <p:cNvPr id="8" name="Picture 7">
            <a:extLst>
              <a:ext uri="{FF2B5EF4-FFF2-40B4-BE49-F238E27FC236}">
                <a16:creationId xmlns:a16="http://schemas.microsoft.com/office/drawing/2014/main" id="{940F690C-2A90-576A-555F-9F9773DA504A}"/>
              </a:ext>
            </a:extLst>
          </p:cNvPr>
          <p:cNvPicPr>
            <a:picLocks noChangeAspect="1"/>
          </p:cNvPicPr>
          <p:nvPr/>
        </p:nvPicPr>
        <p:blipFill>
          <a:blip r:embed="rId3"/>
          <a:stretch>
            <a:fillRect/>
          </a:stretch>
        </p:blipFill>
        <p:spPr>
          <a:xfrm>
            <a:off x="1686271" y="2959129"/>
            <a:ext cx="4791744" cy="3524742"/>
          </a:xfrm>
          <a:prstGeom prst="rect">
            <a:avLst/>
          </a:prstGeom>
        </p:spPr>
      </p:pic>
    </p:spTree>
    <p:extLst>
      <p:ext uri="{BB962C8B-B14F-4D97-AF65-F5344CB8AC3E}">
        <p14:creationId xmlns:p14="http://schemas.microsoft.com/office/powerpoint/2010/main" val="34972713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18</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Kết</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quả</a:t>
            </a:r>
            <a:endParaRPr lang="en-US" sz="2400">
              <a:highlight>
                <a:srgbClr val="FFFFFF"/>
              </a:highlight>
              <a:latin typeface="Arial" panose="020B0604020202020204" pitchFamily="34" charset="0"/>
            </a:endParaRPr>
          </a:p>
        </p:txBody>
      </p:sp>
      <p:pic>
        <p:nvPicPr>
          <p:cNvPr id="6" name="Picture 5">
            <a:extLst>
              <a:ext uri="{FF2B5EF4-FFF2-40B4-BE49-F238E27FC236}">
                <a16:creationId xmlns:a16="http://schemas.microsoft.com/office/drawing/2014/main" id="{9CF9B0F2-85DF-2B34-2728-FADF40874075}"/>
              </a:ext>
            </a:extLst>
          </p:cNvPr>
          <p:cNvPicPr>
            <a:picLocks noChangeAspect="1"/>
          </p:cNvPicPr>
          <p:nvPr/>
        </p:nvPicPr>
        <p:blipFill>
          <a:blip r:embed="rId3"/>
          <a:stretch>
            <a:fillRect/>
          </a:stretch>
        </p:blipFill>
        <p:spPr>
          <a:xfrm>
            <a:off x="431577" y="2589796"/>
            <a:ext cx="8129543" cy="2780759"/>
          </a:xfrm>
          <a:prstGeom prst="rect">
            <a:avLst/>
          </a:prstGeom>
        </p:spPr>
      </p:pic>
      <p:sp>
        <p:nvSpPr>
          <p:cNvPr id="9" name="TextBox 3">
            <a:extLst>
              <a:ext uri="{FF2B5EF4-FFF2-40B4-BE49-F238E27FC236}">
                <a16:creationId xmlns:a16="http://schemas.microsoft.com/office/drawing/2014/main" id="{03F9B24C-6ACC-EF70-FD95-E0B3A69DC6EB}"/>
              </a:ext>
            </a:extLst>
          </p:cNvPr>
          <p:cNvSpPr txBox="1"/>
          <p:nvPr/>
        </p:nvSpPr>
        <p:spPr>
          <a:xfrm>
            <a:off x="986747" y="5529790"/>
            <a:ext cx="7651927"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7: </a:t>
            </a:r>
            <a:r>
              <a:rPr lang="en-US" sz="2000" i="1" spc="49" err="1">
                <a:solidFill>
                  <a:srgbClr val="000000"/>
                </a:solidFill>
                <a:latin typeface="Telegraf"/>
              </a:rPr>
              <a:t>Bảng</a:t>
            </a:r>
            <a:r>
              <a:rPr lang="en-US" sz="2000" i="1" spc="49">
                <a:solidFill>
                  <a:srgbClr val="000000"/>
                </a:solidFill>
                <a:latin typeface="Telegraf"/>
              </a:rPr>
              <a:t> so </a:t>
            </a:r>
            <a:r>
              <a:rPr lang="en-US" sz="2000" i="1" spc="49" err="1">
                <a:solidFill>
                  <a:srgbClr val="000000"/>
                </a:solidFill>
                <a:latin typeface="Telegraf"/>
              </a:rPr>
              <a:t>sánh</a:t>
            </a:r>
            <a:r>
              <a:rPr lang="en-US" sz="2000" i="1" spc="49">
                <a:solidFill>
                  <a:srgbClr val="000000"/>
                </a:solidFill>
                <a:latin typeface="Telegraf"/>
              </a:rPr>
              <a:t> </a:t>
            </a:r>
            <a:r>
              <a:rPr lang="en-US" sz="2000" i="1" spc="49" err="1">
                <a:solidFill>
                  <a:srgbClr val="000000"/>
                </a:solidFill>
                <a:latin typeface="Telegraf"/>
              </a:rPr>
              <a:t>kết</a:t>
            </a:r>
            <a:r>
              <a:rPr lang="en-US" sz="2000" i="1" spc="49">
                <a:solidFill>
                  <a:srgbClr val="000000"/>
                </a:solidFill>
                <a:latin typeface="Telegraf"/>
              </a:rPr>
              <a:t> </a:t>
            </a:r>
            <a:r>
              <a:rPr lang="en-US" sz="2000" i="1" spc="49" err="1">
                <a:solidFill>
                  <a:srgbClr val="000000"/>
                </a:solidFill>
                <a:latin typeface="Telegraf"/>
              </a:rPr>
              <a:t>quả</a:t>
            </a:r>
            <a:r>
              <a:rPr lang="en-US" sz="2000" i="1" spc="49">
                <a:solidFill>
                  <a:srgbClr val="000000"/>
                </a:solidFill>
                <a:latin typeface="Telegraf"/>
              </a:rPr>
              <a:t> </a:t>
            </a:r>
            <a:r>
              <a:rPr lang="en-US" sz="2000" i="1" spc="49" err="1">
                <a:solidFill>
                  <a:srgbClr val="000000"/>
                </a:solidFill>
                <a:latin typeface="Telegraf"/>
              </a:rPr>
              <a:t>của</a:t>
            </a:r>
            <a:r>
              <a:rPr lang="en-US" sz="2000" i="1" spc="49">
                <a:solidFill>
                  <a:srgbClr val="000000"/>
                </a:solidFill>
                <a:latin typeface="Telegraf"/>
              </a:rPr>
              <a:t> LA_Bin07 </a:t>
            </a:r>
            <a:r>
              <a:rPr lang="en-US" sz="2000" i="1" spc="49" err="1">
                <a:solidFill>
                  <a:srgbClr val="000000"/>
                </a:solidFill>
                <a:latin typeface="Telegraf"/>
              </a:rPr>
              <a:t>trên</a:t>
            </a:r>
            <a:r>
              <a:rPr lang="en-US" sz="2000" i="1" spc="49">
                <a:solidFill>
                  <a:srgbClr val="000000"/>
                </a:solidFill>
                <a:latin typeface="Telegraf"/>
              </a:rPr>
              <a:t> AADR, UMUDGA</a:t>
            </a:r>
          </a:p>
        </p:txBody>
      </p:sp>
    </p:spTree>
    <p:extLst>
      <p:ext uri="{BB962C8B-B14F-4D97-AF65-F5344CB8AC3E}">
        <p14:creationId xmlns:p14="http://schemas.microsoft.com/office/powerpoint/2010/main" val="791651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19</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Kết</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quả</a:t>
            </a:r>
            <a:endParaRPr lang="en-US" sz="2400">
              <a:highlight>
                <a:srgbClr val="FFFFFF"/>
              </a:highlight>
              <a:latin typeface="Arial" panose="020B0604020202020204" pitchFamily="34" charset="0"/>
            </a:endParaRPr>
          </a:p>
        </p:txBody>
      </p:sp>
      <p:sp>
        <p:nvSpPr>
          <p:cNvPr id="9" name="TextBox 3">
            <a:extLst>
              <a:ext uri="{FF2B5EF4-FFF2-40B4-BE49-F238E27FC236}">
                <a16:creationId xmlns:a16="http://schemas.microsoft.com/office/drawing/2014/main" id="{03F9B24C-6ACC-EF70-FD95-E0B3A69DC6EB}"/>
              </a:ext>
            </a:extLst>
          </p:cNvPr>
          <p:cNvSpPr txBox="1"/>
          <p:nvPr/>
        </p:nvSpPr>
        <p:spPr>
          <a:xfrm>
            <a:off x="986747" y="5544999"/>
            <a:ext cx="7651927"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8: </a:t>
            </a:r>
            <a:r>
              <a:rPr lang="en-US" sz="2000" i="1" spc="49" err="1">
                <a:solidFill>
                  <a:srgbClr val="000000"/>
                </a:solidFill>
                <a:latin typeface="Telegraf"/>
              </a:rPr>
              <a:t>Bảng</a:t>
            </a:r>
            <a:r>
              <a:rPr lang="en-US" sz="2000" i="1" spc="49">
                <a:solidFill>
                  <a:srgbClr val="000000"/>
                </a:solidFill>
                <a:latin typeface="Telegraf"/>
              </a:rPr>
              <a:t> so </a:t>
            </a:r>
            <a:r>
              <a:rPr lang="en-US" sz="2000" i="1" spc="49" err="1">
                <a:solidFill>
                  <a:srgbClr val="000000"/>
                </a:solidFill>
                <a:latin typeface="Telegraf"/>
              </a:rPr>
              <a:t>sánh</a:t>
            </a:r>
            <a:r>
              <a:rPr lang="en-US" sz="2000" i="1" spc="49">
                <a:solidFill>
                  <a:srgbClr val="000000"/>
                </a:solidFill>
                <a:latin typeface="Telegraf"/>
              </a:rPr>
              <a:t> </a:t>
            </a:r>
            <a:r>
              <a:rPr lang="en-US" sz="2000" i="1" spc="49" err="1">
                <a:solidFill>
                  <a:srgbClr val="000000"/>
                </a:solidFill>
                <a:latin typeface="Telegraf"/>
              </a:rPr>
              <a:t>kết</a:t>
            </a:r>
            <a:r>
              <a:rPr lang="en-US" sz="2000" i="1" spc="49">
                <a:solidFill>
                  <a:srgbClr val="000000"/>
                </a:solidFill>
                <a:latin typeface="Telegraf"/>
              </a:rPr>
              <a:t> </a:t>
            </a:r>
            <a:r>
              <a:rPr lang="en-US" sz="2000" i="1" spc="49" err="1">
                <a:solidFill>
                  <a:srgbClr val="000000"/>
                </a:solidFill>
                <a:latin typeface="Telegraf"/>
              </a:rPr>
              <a:t>quả</a:t>
            </a:r>
            <a:r>
              <a:rPr lang="en-US" sz="2000" i="1" spc="49">
                <a:solidFill>
                  <a:srgbClr val="000000"/>
                </a:solidFill>
                <a:latin typeface="Telegraf"/>
              </a:rPr>
              <a:t> </a:t>
            </a:r>
            <a:r>
              <a:rPr lang="en-US" sz="2000" i="1" spc="49" err="1">
                <a:solidFill>
                  <a:srgbClr val="000000"/>
                </a:solidFill>
                <a:latin typeface="Telegraf"/>
              </a:rPr>
              <a:t>của</a:t>
            </a:r>
            <a:r>
              <a:rPr lang="en-US" sz="2000" i="1" spc="49">
                <a:solidFill>
                  <a:srgbClr val="000000"/>
                </a:solidFill>
                <a:latin typeface="Telegraf"/>
              </a:rPr>
              <a:t> LA_Mul07 </a:t>
            </a:r>
            <a:r>
              <a:rPr lang="en-US" sz="2000" i="1" spc="49" err="1">
                <a:solidFill>
                  <a:srgbClr val="000000"/>
                </a:solidFill>
                <a:latin typeface="Telegraf"/>
              </a:rPr>
              <a:t>trên</a:t>
            </a:r>
            <a:r>
              <a:rPr lang="en-US" sz="2000" i="1" spc="49">
                <a:solidFill>
                  <a:srgbClr val="000000"/>
                </a:solidFill>
                <a:latin typeface="Telegraf"/>
              </a:rPr>
              <a:t> AADR, UMUDGA</a:t>
            </a:r>
          </a:p>
        </p:txBody>
      </p:sp>
      <p:pic>
        <p:nvPicPr>
          <p:cNvPr id="8" name="Picture 7">
            <a:extLst>
              <a:ext uri="{FF2B5EF4-FFF2-40B4-BE49-F238E27FC236}">
                <a16:creationId xmlns:a16="http://schemas.microsoft.com/office/drawing/2014/main" id="{1F80953C-053C-6330-31D2-68D80FA29DD2}"/>
              </a:ext>
            </a:extLst>
          </p:cNvPr>
          <p:cNvPicPr>
            <a:picLocks noChangeAspect="1"/>
          </p:cNvPicPr>
          <p:nvPr/>
        </p:nvPicPr>
        <p:blipFill>
          <a:blip r:embed="rId3"/>
          <a:stretch>
            <a:fillRect/>
          </a:stretch>
        </p:blipFill>
        <p:spPr>
          <a:xfrm>
            <a:off x="1608562" y="2167168"/>
            <a:ext cx="6408296" cy="3377831"/>
          </a:xfrm>
          <a:prstGeom prst="rect">
            <a:avLst/>
          </a:prstGeom>
        </p:spPr>
      </p:pic>
    </p:spTree>
    <p:extLst>
      <p:ext uri="{BB962C8B-B14F-4D97-AF65-F5344CB8AC3E}">
        <p14:creationId xmlns:p14="http://schemas.microsoft.com/office/powerpoint/2010/main" val="38067606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err="1"/>
              <a:t>Nội</a:t>
            </a:r>
            <a:r>
              <a:rPr lang="en-US"/>
              <a:t> dung </a:t>
            </a:r>
            <a:r>
              <a:rPr lang="en-US" err="1"/>
              <a:t>báo</a:t>
            </a:r>
            <a:r>
              <a:rPr lang="en-US"/>
              <a:t> </a:t>
            </a:r>
            <a:r>
              <a:rPr lang="en-US" err="1"/>
              <a:t>cáo</a:t>
            </a:r>
            <a:endParaRPr lang="en-US"/>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a:solidFill>
                  <a:srgbClr val="FF0000"/>
                </a:solidFill>
                <a:latin typeface="Arial"/>
                <a:cs typeface="Arial"/>
              </a:rPr>
              <a:t>Phần I:</a:t>
            </a:r>
            <a:r>
              <a:rPr lang="en-US" sz="2800" b="1">
                <a:solidFill>
                  <a:srgbClr val="FF0000"/>
                </a:solidFill>
                <a:latin typeface="Arial"/>
                <a:cs typeface="Arial"/>
              </a:rPr>
              <a:t> GIỚI THIỆU</a:t>
            </a:r>
          </a:p>
          <a:p>
            <a:pPr marL="292735" indent="-292735" defTabSz="385571">
              <a:spcBef>
                <a:spcPts val="2700"/>
              </a:spcBef>
              <a:defRPr sz="1800"/>
            </a:pPr>
            <a:r>
              <a:rPr lang="vi-VN" sz="2800" b="1"/>
              <a:t>Phần II: </a:t>
            </a:r>
            <a:r>
              <a:rPr lang="en-US" sz="2800" b="1"/>
              <a:t>PHƯƠNG PHÁP  ĐỀ XUẤT</a:t>
            </a:r>
            <a:endParaRPr lang="vi-VN" sz="2800" b="1"/>
          </a:p>
          <a:p>
            <a:pPr marL="292735" indent="-292735" defTabSz="385571">
              <a:spcBef>
                <a:spcPts val="2700"/>
              </a:spcBef>
              <a:defRPr sz="1800"/>
            </a:pPr>
            <a:r>
              <a:rPr lang="en-US" sz="2800" b="1" err="1"/>
              <a:t>Phần</a:t>
            </a:r>
            <a:r>
              <a:rPr lang="en-US" sz="2800" b="1"/>
              <a:t> III: THỰC NGHIỆM</a:t>
            </a:r>
            <a:endParaRPr lang="vi-VN" sz="2800" b="1"/>
          </a:p>
          <a:p>
            <a:pPr marL="292735" indent="-292735" defTabSz="385571">
              <a:spcBef>
                <a:spcPts val="2700"/>
              </a:spcBef>
              <a:defRPr sz="1800"/>
            </a:pPr>
            <a:r>
              <a:rPr lang="en-US" sz="2800" b="1" err="1"/>
              <a:t>Phần</a:t>
            </a:r>
            <a:r>
              <a:rPr lang="en-US" sz="2800" b="1"/>
              <a:t> IV: TÀI LIỆU THAM KHẢO</a:t>
            </a:r>
            <a:endParaRPr lang="en-US"/>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a:t>
            </a:fld>
            <a:endParaRPr lang="en-US"/>
          </a:p>
        </p:txBody>
      </p:sp>
    </p:spTree>
    <p:extLst>
      <p:ext uri="{BB962C8B-B14F-4D97-AF65-F5344CB8AC3E}">
        <p14:creationId xmlns:p14="http://schemas.microsoft.com/office/powerpoint/2010/main" val="1375279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20</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trên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tập</a:t>
            </a:r>
            <a:r>
              <a:rPr lang="en-US" sz="2400">
                <a:highlight>
                  <a:srgbClr val="FFFFFF"/>
                </a:highlight>
                <a:latin typeface="Arial" panose="020B0604020202020204" pitchFamily="34" charset="0"/>
              </a:rPr>
              <a:t> dataset AADR </a:t>
            </a:r>
          </a:p>
        </p:txBody>
      </p:sp>
      <p:sp>
        <p:nvSpPr>
          <p:cNvPr id="9" name="TextBox 3">
            <a:extLst>
              <a:ext uri="{FF2B5EF4-FFF2-40B4-BE49-F238E27FC236}">
                <a16:creationId xmlns:a16="http://schemas.microsoft.com/office/drawing/2014/main" id="{03F9B24C-6ACC-EF70-FD95-E0B3A69DC6EB}"/>
              </a:ext>
            </a:extLst>
          </p:cNvPr>
          <p:cNvSpPr txBox="1"/>
          <p:nvPr/>
        </p:nvSpPr>
        <p:spPr>
          <a:xfrm>
            <a:off x="367386" y="6002351"/>
            <a:ext cx="7651927"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9: </a:t>
            </a:r>
            <a:r>
              <a:rPr lang="en-US" sz="2000" i="1" spc="49" err="1">
                <a:solidFill>
                  <a:srgbClr val="000000"/>
                </a:solidFill>
                <a:latin typeface="Telegraf"/>
              </a:rPr>
              <a:t>Kết</a:t>
            </a:r>
            <a:r>
              <a:rPr lang="en-US" sz="2000" i="1" spc="49">
                <a:solidFill>
                  <a:srgbClr val="000000"/>
                </a:solidFill>
                <a:latin typeface="Telegraf"/>
              </a:rPr>
              <a:t> </a:t>
            </a:r>
            <a:r>
              <a:rPr lang="en-US" sz="2000" i="1" spc="49" err="1">
                <a:solidFill>
                  <a:srgbClr val="000000"/>
                </a:solidFill>
                <a:latin typeface="Telegraf"/>
              </a:rPr>
              <a:t>quả</a:t>
            </a:r>
            <a:r>
              <a:rPr lang="en-US" sz="2000" i="1" spc="49">
                <a:solidFill>
                  <a:srgbClr val="000000"/>
                </a:solidFill>
                <a:latin typeface="Telegraf"/>
              </a:rPr>
              <a:t> </a:t>
            </a:r>
            <a:r>
              <a:rPr lang="en-US" sz="2000" i="1" spc="49" err="1">
                <a:solidFill>
                  <a:srgbClr val="000000"/>
                </a:solidFill>
                <a:latin typeface="Telegraf"/>
              </a:rPr>
              <a:t>phân</a:t>
            </a:r>
            <a:r>
              <a:rPr lang="en-US" sz="2000" i="1" spc="49">
                <a:solidFill>
                  <a:srgbClr val="000000"/>
                </a:solidFill>
                <a:latin typeface="Telegraf"/>
              </a:rPr>
              <a:t> </a:t>
            </a:r>
            <a:r>
              <a:rPr lang="en-US" sz="2000" i="1" spc="49" err="1">
                <a:solidFill>
                  <a:srgbClr val="000000"/>
                </a:solidFill>
                <a:latin typeface="Telegraf"/>
              </a:rPr>
              <a:t>loại</a:t>
            </a:r>
            <a:r>
              <a:rPr lang="en-US" sz="2000" i="1" spc="49">
                <a:solidFill>
                  <a:srgbClr val="000000"/>
                </a:solidFill>
                <a:latin typeface="Telegraf"/>
              </a:rPr>
              <a:t> </a:t>
            </a:r>
            <a:r>
              <a:rPr lang="en-US" sz="2000" i="1" spc="49" err="1">
                <a:solidFill>
                  <a:srgbClr val="000000"/>
                </a:solidFill>
                <a:latin typeface="Telegraf"/>
              </a:rPr>
              <a:t>trên</a:t>
            </a:r>
            <a:r>
              <a:rPr lang="en-US" sz="2000" i="1" spc="49">
                <a:solidFill>
                  <a:srgbClr val="000000"/>
                </a:solidFill>
                <a:latin typeface="Telegraf"/>
              </a:rPr>
              <a:t> AADR </a:t>
            </a:r>
            <a:r>
              <a:rPr lang="en-US" sz="2000" i="1" spc="49" err="1">
                <a:solidFill>
                  <a:srgbClr val="000000"/>
                </a:solidFill>
                <a:latin typeface="Telegraf"/>
              </a:rPr>
              <a:t>của</a:t>
            </a:r>
            <a:r>
              <a:rPr lang="en-US" sz="2000" i="1" spc="49">
                <a:solidFill>
                  <a:srgbClr val="000000"/>
                </a:solidFill>
                <a:latin typeface="Telegraf"/>
              </a:rPr>
              <a:t> LA_Mul07</a:t>
            </a:r>
          </a:p>
        </p:txBody>
      </p:sp>
      <p:pic>
        <p:nvPicPr>
          <p:cNvPr id="6" name="Picture 5">
            <a:extLst>
              <a:ext uri="{FF2B5EF4-FFF2-40B4-BE49-F238E27FC236}">
                <a16:creationId xmlns:a16="http://schemas.microsoft.com/office/drawing/2014/main" id="{A91B1CE6-6506-D4AB-A571-580791D3EE1A}"/>
              </a:ext>
            </a:extLst>
          </p:cNvPr>
          <p:cNvPicPr>
            <a:picLocks noChangeAspect="1"/>
          </p:cNvPicPr>
          <p:nvPr/>
        </p:nvPicPr>
        <p:blipFill>
          <a:blip r:embed="rId3"/>
          <a:stretch>
            <a:fillRect/>
          </a:stretch>
        </p:blipFill>
        <p:spPr>
          <a:xfrm>
            <a:off x="1925449" y="2434688"/>
            <a:ext cx="4270814" cy="3605856"/>
          </a:xfrm>
          <a:prstGeom prst="rect">
            <a:avLst/>
          </a:prstGeom>
        </p:spPr>
      </p:pic>
    </p:spTree>
    <p:extLst>
      <p:ext uri="{BB962C8B-B14F-4D97-AF65-F5344CB8AC3E}">
        <p14:creationId xmlns:p14="http://schemas.microsoft.com/office/powerpoint/2010/main" val="2926111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21</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trên</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tập</a:t>
            </a:r>
            <a:r>
              <a:rPr lang="en-US" sz="2400">
                <a:highlight>
                  <a:srgbClr val="FFFFFF"/>
                </a:highlight>
                <a:latin typeface="Arial" panose="020B0604020202020204" pitchFamily="34" charset="0"/>
              </a:rPr>
              <a:t> dataset UMUDGA </a:t>
            </a:r>
          </a:p>
        </p:txBody>
      </p:sp>
      <p:sp>
        <p:nvSpPr>
          <p:cNvPr id="9" name="TextBox 3">
            <a:extLst>
              <a:ext uri="{FF2B5EF4-FFF2-40B4-BE49-F238E27FC236}">
                <a16:creationId xmlns:a16="http://schemas.microsoft.com/office/drawing/2014/main" id="{03F9B24C-6ACC-EF70-FD95-E0B3A69DC6EB}"/>
              </a:ext>
            </a:extLst>
          </p:cNvPr>
          <p:cNvSpPr txBox="1"/>
          <p:nvPr/>
        </p:nvSpPr>
        <p:spPr>
          <a:xfrm>
            <a:off x="367386" y="6002351"/>
            <a:ext cx="7651927"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10: </a:t>
            </a:r>
            <a:r>
              <a:rPr lang="en-US" sz="2000" i="1" spc="49" err="1">
                <a:solidFill>
                  <a:srgbClr val="000000"/>
                </a:solidFill>
                <a:latin typeface="Telegraf"/>
              </a:rPr>
              <a:t>Kết</a:t>
            </a:r>
            <a:r>
              <a:rPr lang="en-US" sz="2000" i="1" spc="49">
                <a:solidFill>
                  <a:srgbClr val="000000"/>
                </a:solidFill>
                <a:latin typeface="Telegraf"/>
              </a:rPr>
              <a:t> </a:t>
            </a:r>
            <a:r>
              <a:rPr lang="en-US" sz="2000" i="1" spc="49" err="1">
                <a:solidFill>
                  <a:srgbClr val="000000"/>
                </a:solidFill>
                <a:latin typeface="Telegraf"/>
              </a:rPr>
              <a:t>quả</a:t>
            </a:r>
            <a:r>
              <a:rPr lang="en-US" sz="2000" i="1" spc="49">
                <a:solidFill>
                  <a:srgbClr val="000000"/>
                </a:solidFill>
                <a:latin typeface="Telegraf"/>
              </a:rPr>
              <a:t> </a:t>
            </a:r>
            <a:r>
              <a:rPr lang="en-US" sz="2000" i="1" spc="49" err="1">
                <a:solidFill>
                  <a:srgbClr val="000000"/>
                </a:solidFill>
                <a:latin typeface="Telegraf"/>
              </a:rPr>
              <a:t>phân</a:t>
            </a:r>
            <a:r>
              <a:rPr lang="en-US" sz="2000" i="1" spc="49">
                <a:solidFill>
                  <a:srgbClr val="000000"/>
                </a:solidFill>
                <a:latin typeface="Telegraf"/>
              </a:rPr>
              <a:t> </a:t>
            </a:r>
            <a:r>
              <a:rPr lang="en-US" sz="2000" i="1" spc="49" err="1">
                <a:solidFill>
                  <a:srgbClr val="000000"/>
                </a:solidFill>
                <a:latin typeface="Telegraf"/>
              </a:rPr>
              <a:t>loại</a:t>
            </a:r>
            <a:r>
              <a:rPr lang="en-US" sz="2000" i="1" spc="49">
                <a:solidFill>
                  <a:srgbClr val="000000"/>
                </a:solidFill>
                <a:latin typeface="Telegraf"/>
              </a:rPr>
              <a:t> </a:t>
            </a:r>
            <a:r>
              <a:rPr lang="en-US" sz="2000" i="1" spc="49" err="1">
                <a:solidFill>
                  <a:srgbClr val="000000"/>
                </a:solidFill>
                <a:latin typeface="Telegraf"/>
              </a:rPr>
              <a:t>trên</a:t>
            </a:r>
            <a:r>
              <a:rPr lang="en-US" sz="2000" i="1" spc="49">
                <a:solidFill>
                  <a:srgbClr val="000000"/>
                </a:solidFill>
                <a:latin typeface="Telegraf"/>
              </a:rPr>
              <a:t> </a:t>
            </a:r>
            <a:r>
              <a:rPr lang="en-US" sz="2000" i="1" spc="49" dirty="0">
                <a:solidFill>
                  <a:srgbClr val="000000"/>
                </a:solidFill>
                <a:latin typeface="Telegraf"/>
              </a:rPr>
              <a:t>UMUDGA</a:t>
            </a:r>
            <a:r>
              <a:rPr lang="en-US" sz="2000" i="1" spc="49">
                <a:solidFill>
                  <a:srgbClr val="000000"/>
                </a:solidFill>
                <a:latin typeface="Telegraf"/>
              </a:rPr>
              <a:t> </a:t>
            </a:r>
            <a:r>
              <a:rPr lang="en-US" sz="2000" i="1" spc="49" err="1">
                <a:solidFill>
                  <a:srgbClr val="000000"/>
                </a:solidFill>
                <a:latin typeface="Telegraf"/>
              </a:rPr>
              <a:t>của</a:t>
            </a:r>
            <a:r>
              <a:rPr lang="en-US" sz="2000" i="1" spc="49">
                <a:solidFill>
                  <a:srgbClr val="000000"/>
                </a:solidFill>
                <a:latin typeface="Telegraf"/>
              </a:rPr>
              <a:t> LA_Mul07</a:t>
            </a:r>
          </a:p>
        </p:txBody>
      </p:sp>
      <p:pic>
        <p:nvPicPr>
          <p:cNvPr id="11" name="Picture 10">
            <a:extLst>
              <a:ext uri="{FF2B5EF4-FFF2-40B4-BE49-F238E27FC236}">
                <a16:creationId xmlns:a16="http://schemas.microsoft.com/office/drawing/2014/main" id="{EDBA627A-3CD4-8590-1A05-76C9FFF3C8AE}"/>
              </a:ext>
            </a:extLst>
          </p:cNvPr>
          <p:cNvPicPr>
            <a:picLocks noChangeAspect="1"/>
          </p:cNvPicPr>
          <p:nvPr/>
        </p:nvPicPr>
        <p:blipFill>
          <a:blip r:embed="rId3"/>
          <a:stretch>
            <a:fillRect/>
          </a:stretch>
        </p:blipFill>
        <p:spPr>
          <a:xfrm>
            <a:off x="4572000" y="2434688"/>
            <a:ext cx="4446719" cy="3415143"/>
          </a:xfrm>
          <a:prstGeom prst="rect">
            <a:avLst/>
          </a:prstGeom>
        </p:spPr>
      </p:pic>
      <p:pic>
        <p:nvPicPr>
          <p:cNvPr id="13" name="Picture 12">
            <a:extLst>
              <a:ext uri="{FF2B5EF4-FFF2-40B4-BE49-F238E27FC236}">
                <a16:creationId xmlns:a16="http://schemas.microsoft.com/office/drawing/2014/main" id="{4623920C-F5C6-11DF-1447-4B024D5A9432}"/>
              </a:ext>
            </a:extLst>
          </p:cNvPr>
          <p:cNvPicPr>
            <a:picLocks noChangeAspect="1"/>
          </p:cNvPicPr>
          <p:nvPr/>
        </p:nvPicPr>
        <p:blipFill>
          <a:blip r:embed="rId4"/>
          <a:stretch>
            <a:fillRect/>
          </a:stretch>
        </p:blipFill>
        <p:spPr>
          <a:xfrm>
            <a:off x="431577" y="2440353"/>
            <a:ext cx="3807251" cy="3409478"/>
          </a:xfrm>
          <a:prstGeom prst="rect">
            <a:avLst/>
          </a:prstGeom>
        </p:spPr>
      </p:pic>
    </p:spTree>
    <p:extLst>
      <p:ext uri="{BB962C8B-B14F-4D97-AF65-F5344CB8AC3E}">
        <p14:creationId xmlns:p14="http://schemas.microsoft.com/office/powerpoint/2010/main" val="3251671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22</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các</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mô</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hình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khác</a:t>
            </a:r>
            <a:endParaRPr lang="en-US" sz="2400">
              <a:highlight>
                <a:srgbClr val="FFFFFF"/>
              </a:highlight>
              <a:latin typeface="Arial" panose="020B0604020202020204" pitchFamily="34" charset="0"/>
            </a:endParaRPr>
          </a:p>
        </p:txBody>
      </p:sp>
      <p:sp>
        <p:nvSpPr>
          <p:cNvPr id="6" name="TextBox 5">
            <a:extLst>
              <a:ext uri="{FF2B5EF4-FFF2-40B4-BE49-F238E27FC236}">
                <a16:creationId xmlns:a16="http://schemas.microsoft.com/office/drawing/2014/main" id="{98BCF36B-6DA2-90C4-87B8-7EE8382ED465}"/>
              </a:ext>
            </a:extLst>
          </p:cNvPr>
          <p:cNvSpPr txBox="1"/>
          <p:nvPr/>
        </p:nvSpPr>
        <p:spPr>
          <a:xfrm>
            <a:off x="426456" y="2589796"/>
            <a:ext cx="7874597" cy="646331"/>
          </a:xfrm>
          <a:prstGeom prst="rect">
            <a:avLst/>
          </a:prstGeom>
          <a:noFill/>
        </p:spPr>
        <p:txBody>
          <a:bodyPr wrap="square">
            <a:spAutoFit/>
          </a:bodyPr>
          <a:lstStyle/>
          <a:p>
            <a:r>
              <a:rPr lang="en-US" err="1">
                <a:latin typeface="Arial" panose="020B0604020202020204" pitchFamily="34" charset="0"/>
                <a:cs typeface="Arial" panose="020B0604020202020204" pitchFamily="34" charset="0"/>
              </a:rPr>
              <a:t>Zago</a:t>
            </a:r>
            <a:r>
              <a:rPr lang="en-US">
                <a:latin typeface="Arial" panose="020B0604020202020204" pitchFamily="34" charset="0"/>
                <a:cs typeface="Arial" panose="020B0604020202020204" pitchFamily="34" charset="0"/>
              </a:rPr>
              <a:t>, M., Pérez, </a:t>
            </a:r>
            <a:r>
              <a:rPr lang="en-US" err="1">
                <a:latin typeface="Arial" panose="020B0604020202020204" pitchFamily="34" charset="0"/>
                <a:cs typeface="Arial" panose="020B0604020202020204" pitchFamily="34" charset="0"/>
              </a:rPr>
              <a:t>M.Gil</a:t>
            </a:r>
            <a:r>
              <a:rPr lang="en-US">
                <a:latin typeface="Arial" panose="020B0604020202020204" pitchFamily="34" charset="0"/>
                <a:cs typeface="Arial" panose="020B0604020202020204" pitchFamily="34" charset="0"/>
              </a:rPr>
              <a:t>, Martínez Pérez, G., 2020b. UMUDGA: a dataset for profiling DGA-based botnet. </a:t>
            </a:r>
            <a:r>
              <a:rPr lang="en-US" err="1">
                <a:latin typeface="Arial" panose="020B0604020202020204" pitchFamily="34" charset="0"/>
                <a:cs typeface="Arial" panose="020B0604020202020204" pitchFamily="34" charset="0"/>
              </a:rPr>
              <a:t>Comput</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Secur</a:t>
            </a:r>
            <a:r>
              <a:rPr lang="en-US">
                <a:latin typeface="Arial" panose="020B0604020202020204" pitchFamily="34" charset="0"/>
                <a:cs typeface="Arial" panose="020B0604020202020204" pitchFamily="34" charset="0"/>
              </a:rPr>
              <a:t>. 92.</a:t>
            </a:r>
          </a:p>
        </p:txBody>
      </p:sp>
    </p:spTree>
    <p:extLst>
      <p:ext uri="{BB962C8B-B14F-4D97-AF65-F5344CB8AC3E}">
        <p14:creationId xmlns:p14="http://schemas.microsoft.com/office/powerpoint/2010/main" val="12453438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23</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các</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mô</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hình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khác</a:t>
            </a:r>
            <a:endParaRPr lang="en-US" sz="2400">
              <a:highlight>
                <a:srgbClr val="FFFFFF"/>
              </a:highlight>
              <a:latin typeface="Arial" panose="020B0604020202020204" pitchFamily="34" charset="0"/>
            </a:endParaRPr>
          </a:p>
        </p:txBody>
      </p:sp>
      <p:sp>
        <p:nvSpPr>
          <p:cNvPr id="9" name="TextBox 3">
            <a:extLst>
              <a:ext uri="{FF2B5EF4-FFF2-40B4-BE49-F238E27FC236}">
                <a16:creationId xmlns:a16="http://schemas.microsoft.com/office/drawing/2014/main" id="{35F57A7A-6D7A-84E9-D8A6-5853D2C57327}"/>
              </a:ext>
            </a:extLst>
          </p:cNvPr>
          <p:cNvSpPr txBox="1"/>
          <p:nvPr/>
        </p:nvSpPr>
        <p:spPr>
          <a:xfrm>
            <a:off x="-2436608" y="6028611"/>
            <a:ext cx="14001079"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11: So </a:t>
            </a:r>
            <a:r>
              <a:rPr lang="en-US" sz="2000" i="1" spc="49" err="1">
                <a:solidFill>
                  <a:srgbClr val="000000"/>
                </a:solidFill>
                <a:latin typeface="Telegraf"/>
              </a:rPr>
              <a:t>sánh</a:t>
            </a:r>
            <a:r>
              <a:rPr lang="en-US" sz="2000" i="1" spc="49">
                <a:solidFill>
                  <a:srgbClr val="000000"/>
                </a:solidFill>
                <a:latin typeface="Telegraf"/>
              </a:rPr>
              <a:t> LA_Bin07 </a:t>
            </a:r>
            <a:r>
              <a:rPr lang="en-US" sz="2000" i="1" spc="49" err="1">
                <a:solidFill>
                  <a:srgbClr val="000000"/>
                </a:solidFill>
                <a:latin typeface="Telegraf"/>
              </a:rPr>
              <a:t>với</a:t>
            </a:r>
            <a:r>
              <a:rPr lang="en-US" sz="2000" i="1" spc="49">
                <a:solidFill>
                  <a:srgbClr val="000000"/>
                </a:solidFill>
                <a:latin typeface="Telegraf"/>
              </a:rPr>
              <a:t> </a:t>
            </a:r>
            <a:r>
              <a:rPr lang="en-US" sz="2000" i="1" spc="49" err="1">
                <a:solidFill>
                  <a:srgbClr val="000000"/>
                </a:solidFill>
                <a:latin typeface="Telegraf"/>
              </a:rPr>
              <a:t>các</a:t>
            </a:r>
            <a:r>
              <a:rPr lang="en-US" sz="2000" i="1" spc="49">
                <a:solidFill>
                  <a:srgbClr val="000000"/>
                </a:solidFill>
                <a:latin typeface="Telegraf"/>
              </a:rPr>
              <a:t> </a:t>
            </a:r>
            <a:r>
              <a:rPr lang="en-US" sz="2000" i="1" spc="49" err="1">
                <a:solidFill>
                  <a:srgbClr val="000000"/>
                </a:solidFill>
                <a:latin typeface="Telegraf"/>
              </a:rPr>
              <a:t>thuật</a:t>
            </a:r>
            <a:r>
              <a:rPr lang="en-US" sz="2000" i="1" spc="49">
                <a:solidFill>
                  <a:srgbClr val="000000"/>
                </a:solidFill>
                <a:latin typeface="Telegraf"/>
              </a:rPr>
              <a:t> </a:t>
            </a:r>
            <a:r>
              <a:rPr lang="en-US" sz="2000" i="1" spc="49" err="1">
                <a:solidFill>
                  <a:srgbClr val="000000"/>
                </a:solidFill>
                <a:latin typeface="Telegraf"/>
              </a:rPr>
              <a:t>toán</a:t>
            </a:r>
            <a:r>
              <a:rPr lang="en-US" sz="2000" i="1" spc="49">
                <a:solidFill>
                  <a:srgbClr val="000000"/>
                </a:solidFill>
                <a:latin typeface="Telegraf"/>
              </a:rPr>
              <a:t> </a:t>
            </a:r>
            <a:r>
              <a:rPr lang="en-US" sz="2000" i="1" spc="49" err="1">
                <a:solidFill>
                  <a:srgbClr val="000000"/>
                </a:solidFill>
                <a:latin typeface="Telegraf"/>
              </a:rPr>
              <a:t>khác</a:t>
            </a:r>
            <a:r>
              <a:rPr lang="en-US" sz="2000" i="1" spc="49">
                <a:solidFill>
                  <a:srgbClr val="000000"/>
                </a:solidFill>
                <a:latin typeface="Telegraf"/>
              </a:rPr>
              <a:t> </a:t>
            </a:r>
            <a:r>
              <a:rPr lang="en-US" sz="2000" i="1" spc="49" err="1">
                <a:solidFill>
                  <a:srgbClr val="000000"/>
                </a:solidFill>
                <a:latin typeface="Telegraf"/>
              </a:rPr>
              <a:t>trên</a:t>
            </a:r>
            <a:r>
              <a:rPr lang="en-US" sz="2000" i="1" spc="49">
                <a:solidFill>
                  <a:srgbClr val="000000"/>
                </a:solidFill>
                <a:latin typeface="Telegraf"/>
              </a:rPr>
              <a:t> </a:t>
            </a:r>
            <a:r>
              <a:rPr lang="en-US" sz="2000" i="1" spc="49" err="1">
                <a:solidFill>
                  <a:srgbClr val="000000"/>
                </a:solidFill>
                <a:latin typeface="Telegraf"/>
              </a:rPr>
              <a:t>bộ</a:t>
            </a:r>
            <a:r>
              <a:rPr lang="en-US" sz="2000" i="1" spc="49">
                <a:solidFill>
                  <a:srgbClr val="000000"/>
                </a:solidFill>
                <a:latin typeface="Telegraf"/>
              </a:rPr>
              <a:t> </a:t>
            </a:r>
            <a:r>
              <a:rPr lang="en-US" sz="2000" i="1" spc="49" err="1">
                <a:solidFill>
                  <a:srgbClr val="000000"/>
                </a:solidFill>
                <a:latin typeface="Telegraf"/>
              </a:rPr>
              <a:t>dữ</a:t>
            </a:r>
            <a:r>
              <a:rPr lang="en-US" sz="2000" i="1" spc="49">
                <a:solidFill>
                  <a:srgbClr val="000000"/>
                </a:solidFill>
                <a:latin typeface="Telegraf"/>
              </a:rPr>
              <a:t> </a:t>
            </a:r>
            <a:r>
              <a:rPr lang="en-US" sz="2000" i="1" spc="49" err="1">
                <a:solidFill>
                  <a:srgbClr val="000000"/>
                </a:solidFill>
                <a:latin typeface="Telegraf"/>
              </a:rPr>
              <a:t>liệu</a:t>
            </a:r>
            <a:r>
              <a:rPr lang="en-US" sz="2000" i="1" spc="49">
                <a:solidFill>
                  <a:srgbClr val="000000"/>
                </a:solidFill>
                <a:latin typeface="Telegraf"/>
              </a:rPr>
              <a:t> UMUDGA</a:t>
            </a:r>
          </a:p>
        </p:txBody>
      </p:sp>
      <p:pic>
        <p:nvPicPr>
          <p:cNvPr id="6" name="Picture 5">
            <a:extLst>
              <a:ext uri="{FF2B5EF4-FFF2-40B4-BE49-F238E27FC236}">
                <a16:creationId xmlns:a16="http://schemas.microsoft.com/office/drawing/2014/main" id="{F86694D3-15A5-2E2B-65B8-116861D00EAD}"/>
              </a:ext>
            </a:extLst>
          </p:cNvPr>
          <p:cNvPicPr>
            <a:picLocks noChangeAspect="1"/>
          </p:cNvPicPr>
          <p:nvPr/>
        </p:nvPicPr>
        <p:blipFill>
          <a:blip r:embed="rId3"/>
          <a:stretch>
            <a:fillRect/>
          </a:stretch>
        </p:blipFill>
        <p:spPr>
          <a:xfrm>
            <a:off x="1799464" y="2434688"/>
            <a:ext cx="5545072" cy="3701711"/>
          </a:xfrm>
          <a:prstGeom prst="rect">
            <a:avLst/>
          </a:prstGeom>
        </p:spPr>
      </p:pic>
    </p:spTree>
    <p:extLst>
      <p:ext uri="{BB962C8B-B14F-4D97-AF65-F5344CB8AC3E}">
        <p14:creationId xmlns:p14="http://schemas.microsoft.com/office/powerpoint/2010/main" val="33183330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24</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các</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mô</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hình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khác</a:t>
            </a:r>
            <a:endParaRPr lang="en-US" sz="2400">
              <a:highlight>
                <a:srgbClr val="FFFFFF"/>
              </a:highlight>
              <a:latin typeface="Arial" panose="020B0604020202020204" pitchFamily="34" charset="0"/>
            </a:endParaRPr>
          </a:p>
        </p:txBody>
      </p:sp>
      <p:sp>
        <p:nvSpPr>
          <p:cNvPr id="9" name="TextBox 3">
            <a:extLst>
              <a:ext uri="{FF2B5EF4-FFF2-40B4-BE49-F238E27FC236}">
                <a16:creationId xmlns:a16="http://schemas.microsoft.com/office/drawing/2014/main" id="{35F57A7A-6D7A-84E9-D8A6-5853D2C57327}"/>
              </a:ext>
            </a:extLst>
          </p:cNvPr>
          <p:cNvSpPr txBox="1"/>
          <p:nvPr/>
        </p:nvSpPr>
        <p:spPr>
          <a:xfrm>
            <a:off x="-2436608" y="6028611"/>
            <a:ext cx="14001079"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12: So </a:t>
            </a:r>
            <a:r>
              <a:rPr lang="en-US" sz="2000" i="1" spc="49" err="1">
                <a:solidFill>
                  <a:srgbClr val="000000"/>
                </a:solidFill>
                <a:latin typeface="Telegraf"/>
              </a:rPr>
              <a:t>sánh</a:t>
            </a:r>
            <a:r>
              <a:rPr lang="en-US" sz="2000" i="1" spc="49">
                <a:solidFill>
                  <a:srgbClr val="000000"/>
                </a:solidFill>
                <a:latin typeface="Telegraf"/>
              </a:rPr>
              <a:t> </a:t>
            </a:r>
            <a:r>
              <a:rPr lang="en-US" sz="2000" i="1" spc="49" dirty="0" err="1">
                <a:solidFill>
                  <a:srgbClr val="000000"/>
                </a:solidFill>
                <a:latin typeface="Telegraf"/>
              </a:rPr>
              <a:t>LA_</a:t>
            </a:r>
            <a:r>
              <a:rPr lang="en-US" sz="2000" i="1" spc="49">
                <a:solidFill>
                  <a:srgbClr val="000000"/>
                </a:solidFill>
                <a:latin typeface="Telegraf"/>
              </a:rPr>
              <a:t>Mul07</a:t>
            </a:r>
            <a:r>
              <a:rPr lang="en-US" sz="2000" i="1" spc="49" dirty="0">
                <a:solidFill>
                  <a:srgbClr val="000000"/>
                </a:solidFill>
                <a:latin typeface="Telegraf"/>
              </a:rPr>
              <a:t> </a:t>
            </a:r>
            <a:r>
              <a:rPr lang="en-US" sz="2000" i="1" spc="49" err="1">
                <a:solidFill>
                  <a:srgbClr val="000000"/>
                </a:solidFill>
                <a:latin typeface="Telegraf"/>
              </a:rPr>
              <a:t>với</a:t>
            </a:r>
            <a:r>
              <a:rPr lang="en-US" sz="2000" i="1" spc="49">
                <a:solidFill>
                  <a:srgbClr val="000000"/>
                </a:solidFill>
                <a:latin typeface="Telegraf"/>
              </a:rPr>
              <a:t> </a:t>
            </a:r>
            <a:r>
              <a:rPr lang="en-US" sz="2000" i="1" spc="49" err="1">
                <a:solidFill>
                  <a:srgbClr val="000000"/>
                </a:solidFill>
                <a:latin typeface="Telegraf"/>
              </a:rPr>
              <a:t>các</a:t>
            </a:r>
            <a:r>
              <a:rPr lang="en-US" sz="2000" i="1" spc="49">
                <a:solidFill>
                  <a:srgbClr val="000000"/>
                </a:solidFill>
                <a:latin typeface="Telegraf"/>
              </a:rPr>
              <a:t> </a:t>
            </a:r>
            <a:r>
              <a:rPr lang="en-US" sz="2000" i="1" spc="49" err="1">
                <a:solidFill>
                  <a:srgbClr val="000000"/>
                </a:solidFill>
                <a:latin typeface="Telegraf"/>
              </a:rPr>
              <a:t>thuật</a:t>
            </a:r>
            <a:r>
              <a:rPr lang="en-US" sz="2000" i="1" spc="49">
                <a:solidFill>
                  <a:srgbClr val="000000"/>
                </a:solidFill>
                <a:latin typeface="Telegraf"/>
              </a:rPr>
              <a:t> </a:t>
            </a:r>
            <a:r>
              <a:rPr lang="en-US" sz="2000" i="1" spc="49" err="1">
                <a:solidFill>
                  <a:srgbClr val="000000"/>
                </a:solidFill>
                <a:latin typeface="Telegraf"/>
              </a:rPr>
              <a:t>toán</a:t>
            </a:r>
            <a:r>
              <a:rPr lang="en-US" sz="2000" i="1" spc="49">
                <a:solidFill>
                  <a:srgbClr val="000000"/>
                </a:solidFill>
                <a:latin typeface="Telegraf"/>
              </a:rPr>
              <a:t> </a:t>
            </a:r>
            <a:r>
              <a:rPr lang="en-US" sz="2000" i="1" spc="49" err="1">
                <a:solidFill>
                  <a:srgbClr val="000000"/>
                </a:solidFill>
                <a:latin typeface="Telegraf"/>
              </a:rPr>
              <a:t>khác</a:t>
            </a:r>
            <a:r>
              <a:rPr lang="en-US" sz="2000" i="1" spc="49">
                <a:solidFill>
                  <a:srgbClr val="000000"/>
                </a:solidFill>
                <a:latin typeface="Telegraf"/>
              </a:rPr>
              <a:t> </a:t>
            </a:r>
            <a:r>
              <a:rPr lang="en-US" sz="2000" i="1" spc="49" err="1">
                <a:solidFill>
                  <a:srgbClr val="000000"/>
                </a:solidFill>
                <a:latin typeface="Telegraf"/>
              </a:rPr>
              <a:t>trên</a:t>
            </a:r>
            <a:r>
              <a:rPr lang="en-US" sz="2000" i="1" spc="49">
                <a:solidFill>
                  <a:srgbClr val="000000"/>
                </a:solidFill>
                <a:latin typeface="Telegraf"/>
              </a:rPr>
              <a:t> </a:t>
            </a:r>
            <a:r>
              <a:rPr lang="en-US" sz="2000" i="1" spc="49" err="1">
                <a:solidFill>
                  <a:srgbClr val="000000"/>
                </a:solidFill>
                <a:latin typeface="Telegraf"/>
              </a:rPr>
              <a:t>bộ</a:t>
            </a:r>
            <a:r>
              <a:rPr lang="en-US" sz="2000" i="1" spc="49">
                <a:solidFill>
                  <a:srgbClr val="000000"/>
                </a:solidFill>
                <a:latin typeface="Telegraf"/>
              </a:rPr>
              <a:t> </a:t>
            </a:r>
            <a:r>
              <a:rPr lang="en-US" sz="2000" i="1" spc="49" err="1">
                <a:solidFill>
                  <a:srgbClr val="000000"/>
                </a:solidFill>
                <a:latin typeface="Telegraf"/>
              </a:rPr>
              <a:t>dữ</a:t>
            </a:r>
            <a:r>
              <a:rPr lang="en-US" sz="2000" i="1" spc="49">
                <a:solidFill>
                  <a:srgbClr val="000000"/>
                </a:solidFill>
                <a:latin typeface="Telegraf"/>
              </a:rPr>
              <a:t> </a:t>
            </a:r>
            <a:r>
              <a:rPr lang="en-US" sz="2000" i="1" spc="49" err="1">
                <a:solidFill>
                  <a:srgbClr val="000000"/>
                </a:solidFill>
                <a:latin typeface="Telegraf"/>
              </a:rPr>
              <a:t>liệu</a:t>
            </a:r>
            <a:r>
              <a:rPr lang="en-US" sz="2000" i="1" spc="49">
                <a:solidFill>
                  <a:srgbClr val="000000"/>
                </a:solidFill>
                <a:latin typeface="Telegraf"/>
              </a:rPr>
              <a:t> </a:t>
            </a:r>
            <a:r>
              <a:rPr lang="en-US" sz="2000" i="1" spc="49" dirty="0">
                <a:solidFill>
                  <a:srgbClr val="000000"/>
                </a:solidFill>
                <a:latin typeface="Telegraf"/>
              </a:rPr>
              <a:t>UMUDGA</a:t>
            </a:r>
            <a:endParaRPr lang="en-US" sz="2000" i="1" spc="49">
              <a:solidFill>
                <a:srgbClr val="000000"/>
              </a:solidFill>
              <a:latin typeface="Telegraf"/>
            </a:endParaRPr>
          </a:p>
        </p:txBody>
      </p:sp>
      <p:pic>
        <p:nvPicPr>
          <p:cNvPr id="6" name="Picture 5">
            <a:extLst>
              <a:ext uri="{FF2B5EF4-FFF2-40B4-BE49-F238E27FC236}">
                <a16:creationId xmlns:a16="http://schemas.microsoft.com/office/drawing/2014/main" id="{3A2B5488-3D3F-354A-F280-B828A545F00E}"/>
              </a:ext>
            </a:extLst>
          </p:cNvPr>
          <p:cNvPicPr>
            <a:picLocks noChangeAspect="1"/>
          </p:cNvPicPr>
          <p:nvPr/>
        </p:nvPicPr>
        <p:blipFill>
          <a:blip r:embed="rId3"/>
          <a:stretch>
            <a:fillRect/>
          </a:stretch>
        </p:blipFill>
        <p:spPr>
          <a:xfrm>
            <a:off x="1461135" y="2424231"/>
            <a:ext cx="5351350" cy="3648894"/>
          </a:xfrm>
          <a:prstGeom prst="rect">
            <a:avLst/>
          </a:prstGeom>
        </p:spPr>
      </p:pic>
    </p:spTree>
    <p:extLst>
      <p:ext uri="{BB962C8B-B14F-4D97-AF65-F5344CB8AC3E}">
        <p14:creationId xmlns:p14="http://schemas.microsoft.com/office/powerpoint/2010/main" val="1793503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25</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các</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mô</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hình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khác</a:t>
            </a:r>
            <a:endParaRPr lang="en-US" sz="2400">
              <a:highlight>
                <a:srgbClr val="FFFFFF"/>
              </a:highlight>
              <a:latin typeface="Arial" panose="020B0604020202020204" pitchFamily="34" charset="0"/>
            </a:endParaRPr>
          </a:p>
        </p:txBody>
      </p:sp>
      <p:sp>
        <p:nvSpPr>
          <p:cNvPr id="9" name="TextBox 3">
            <a:extLst>
              <a:ext uri="{FF2B5EF4-FFF2-40B4-BE49-F238E27FC236}">
                <a16:creationId xmlns:a16="http://schemas.microsoft.com/office/drawing/2014/main" id="{35F57A7A-6D7A-84E9-D8A6-5853D2C57327}"/>
              </a:ext>
            </a:extLst>
          </p:cNvPr>
          <p:cNvSpPr txBox="1"/>
          <p:nvPr/>
        </p:nvSpPr>
        <p:spPr>
          <a:xfrm>
            <a:off x="-2436608" y="6028611"/>
            <a:ext cx="14001079" cy="413959"/>
          </a:xfrm>
          <a:prstGeom prst="rect">
            <a:avLst/>
          </a:prstGeom>
        </p:spPr>
        <p:txBody>
          <a:bodyPr wrap="square" lIns="0" tIns="0" rIns="0" bIns="0" rtlCol="0" anchor="t">
            <a:spAutoFit/>
          </a:bodyPr>
          <a:lstStyle/>
          <a:p>
            <a:pPr algn="ctr">
              <a:lnSpc>
                <a:spcPct val="150000"/>
              </a:lnSpc>
              <a:spcBef>
                <a:spcPct val="0"/>
              </a:spcBef>
            </a:pPr>
            <a:r>
              <a:rPr lang="en-US" sz="2000" i="1" spc="49" dirty="0" err="1">
                <a:solidFill>
                  <a:srgbClr val="000000"/>
                </a:solidFill>
                <a:latin typeface="Telegraf"/>
              </a:rPr>
              <a:t>Hình</a:t>
            </a:r>
            <a:r>
              <a:rPr lang="en-US" sz="2000" i="1" spc="49" dirty="0">
                <a:solidFill>
                  <a:srgbClr val="000000"/>
                </a:solidFill>
                <a:latin typeface="Telegraf"/>
              </a:rPr>
              <a:t> 13: So </a:t>
            </a:r>
            <a:r>
              <a:rPr lang="en-US" sz="2000" i="1" spc="49" dirty="0" err="1">
                <a:solidFill>
                  <a:srgbClr val="000000"/>
                </a:solidFill>
                <a:latin typeface="Telegraf"/>
              </a:rPr>
              <a:t>sánh</a:t>
            </a:r>
            <a:r>
              <a:rPr lang="en-US" sz="2000" i="1" spc="49" dirty="0">
                <a:solidFill>
                  <a:srgbClr val="000000"/>
                </a:solidFill>
                <a:latin typeface="Telegraf"/>
              </a:rPr>
              <a:t> LA_Bin07 </a:t>
            </a:r>
            <a:r>
              <a:rPr lang="en-US" sz="2000" i="1" spc="49" dirty="0" err="1">
                <a:solidFill>
                  <a:srgbClr val="000000"/>
                </a:solidFill>
                <a:latin typeface="Telegraf"/>
              </a:rPr>
              <a:t>với</a:t>
            </a:r>
            <a:r>
              <a:rPr lang="en-US" sz="2000" i="1" spc="49" dirty="0">
                <a:solidFill>
                  <a:srgbClr val="000000"/>
                </a:solidFill>
                <a:latin typeface="Telegraf"/>
              </a:rPr>
              <a:t> </a:t>
            </a:r>
            <a:r>
              <a:rPr lang="en-US" sz="2000" i="1" spc="49" dirty="0" err="1">
                <a:solidFill>
                  <a:srgbClr val="000000"/>
                </a:solidFill>
                <a:latin typeface="Telegraf"/>
              </a:rPr>
              <a:t>các</a:t>
            </a:r>
            <a:r>
              <a:rPr lang="en-US" sz="2000" i="1" spc="49" dirty="0">
                <a:solidFill>
                  <a:srgbClr val="000000"/>
                </a:solidFill>
                <a:latin typeface="Telegraf"/>
              </a:rPr>
              <a:t> </a:t>
            </a:r>
            <a:r>
              <a:rPr lang="en-US" sz="2000" i="1" spc="49" dirty="0" err="1">
                <a:solidFill>
                  <a:srgbClr val="000000"/>
                </a:solidFill>
                <a:latin typeface="Telegraf"/>
              </a:rPr>
              <a:t>thuật</a:t>
            </a:r>
            <a:r>
              <a:rPr lang="en-US" sz="2000" i="1" spc="49" dirty="0">
                <a:solidFill>
                  <a:srgbClr val="000000"/>
                </a:solidFill>
                <a:latin typeface="Telegraf"/>
              </a:rPr>
              <a:t> </a:t>
            </a:r>
            <a:r>
              <a:rPr lang="en-US" sz="2000" i="1" spc="49" dirty="0" err="1">
                <a:solidFill>
                  <a:srgbClr val="000000"/>
                </a:solidFill>
                <a:latin typeface="Telegraf"/>
              </a:rPr>
              <a:t>toán</a:t>
            </a:r>
            <a:r>
              <a:rPr lang="en-US" sz="2000" i="1" spc="49" dirty="0">
                <a:solidFill>
                  <a:srgbClr val="000000"/>
                </a:solidFill>
                <a:latin typeface="Telegraf"/>
              </a:rPr>
              <a:t> </a:t>
            </a:r>
            <a:r>
              <a:rPr lang="en-US" sz="2000" i="1" spc="49" dirty="0" err="1">
                <a:solidFill>
                  <a:srgbClr val="000000"/>
                </a:solidFill>
                <a:latin typeface="Telegraf"/>
              </a:rPr>
              <a:t>khác</a:t>
            </a:r>
            <a:r>
              <a:rPr lang="en-US" sz="2000" i="1" spc="49" dirty="0">
                <a:solidFill>
                  <a:srgbClr val="000000"/>
                </a:solidFill>
                <a:latin typeface="Telegraf"/>
              </a:rPr>
              <a:t> </a:t>
            </a:r>
            <a:r>
              <a:rPr lang="en-US" sz="2000" i="1" spc="49" dirty="0" err="1">
                <a:solidFill>
                  <a:srgbClr val="000000"/>
                </a:solidFill>
                <a:latin typeface="Telegraf"/>
              </a:rPr>
              <a:t>trên</a:t>
            </a:r>
            <a:r>
              <a:rPr lang="en-US" sz="2000" i="1" spc="49" dirty="0">
                <a:solidFill>
                  <a:srgbClr val="000000"/>
                </a:solidFill>
                <a:latin typeface="Telegraf"/>
              </a:rPr>
              <a:t> </a:t>
            </a:r>
            <a:r>
              <a:rPr lang="en-US" sz="2000" i="1" spc="49" dirty="0" err="1">
                <a:solidFill>
                  <a:srgbClr val="000000"/>
                </a:solidFill>
                <a:latin typeface="Telegraf"/>
              </a:rPr>
              <a:t>bộ</a:t>
            </a:r>
            <a:r>
              <a:rPr lang="en-US" sz="2000" i="1" spc="49" dirty="0">
                <a:solidFill>
                  <a:srgbClr val="000000"/>
                </a:solidFill>
                <a:latin typeface="Telegraf"/>
              </a:rPr>
              <a:t> </a:t>
            </a:r>
            <a:r>
              <a:rPr lang="en-US" sz="2000" i="1" spc="49" dirty="0" err="1">
                <a:solidFill>
                  <a:srgbClr val="000000"/>
                </a:solidFill>
                <a:latin typeface="Telegraf"/>
              </a:rPr>
              <a:t>dữ</a:t>
            </a:r>
            <a:r>
              <a:rPr lang="en-US" sz="2000" i="1" spc="49" dirty="0">
                <a:solidFill>
                  <a:srgbClr val="000000"/>
                </a:solidFill>
                <a:latin typeface="Telegraf"/>
              </a:rPr>
              <a:t> </a:t>
            </a:r>
            <a:r>
              <a:rPr lang="en-US" sz="2000" i="1" spc="49" dirty="0" err="1">
                <a:solidFill>
                  <a:srgbClr val="000000"/>
                </a:solidFill>
                <a:latin typeface="Telegraf"/>
              </a:rPr>
              <a:t>liệu</a:t>
            </a:r>
            <a:r>
              <a:rPr lang="en-US" sz="2000" i="1" spc="49" dirty="0">
                <a:solidFill>
                  <a:srgbClr val="000000"/>
                </a:solidFill>
                <a:latin typeface="Telegraf"/>
              </a:rPr>
              <a:t> AADR</a:t>
            </a:r>
          </a:p>
        </p:txBody>
      </p:sp>
      <p:pic>
        <p:nvPicPr>
          <p:cNvPr id="6" name="Picture 5" descr="A graph with different colored lines&#10;&#10;Description automatically generated">
            <a:extLst>
              <a:ext uri="{FF2B5EF4-FFF2-40B4-BE49-F238E27FC236}">
                <a16:creationId xmlns:a16="http://schemas.microsoft.com/office/drawing/2014/main" id="{567C88C0-B419-FA80-0FC5-C14968F225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7708" y="2504732"/>
            <a:ext cx="5408584" cy="3593592"/>
          </a:xfrm>
          <a:prstGeom prst="rect">
            <a:avLst/>
          </a:prstGeom>
        </p:spPr>
      </p:pic>
    </p:spTree>
    <p:extLst>
      <p:ext uri="{BB962C8B-B14F-4D97-AF65-F5344CB8AC3E}">
        <p14:creationId xmlns:p14="http://schemas.microsoft.com/office/powerpoint/2010/main" val="36169663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sz="2800"/>
              <a:t>PHẦN</a:t>
            </a:r>
            <a:r>
              <a:rPr lang="en-US" sz="2800"/>
              <a:t> III: </a:t>
            </a:r>
            <a:r>
              <a:rPr lang="vi-VN" sz="2800"/>
              <a:t>THỰC NGHIỆM</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26</a:t>
            </a:fld>
            <a:endParaRPr lang="en-US"/>
          </a:p>
        </p:txBody>
      </p:sp>
      <p:sp>
        <p:nvSpPr>
          <p:cNvPr id="3" name="Rectangle: Rounded Corners 2">
            <a:extLst>
              <a:ext uri="{FF2B5EF4-FFF2-40B4-BE49-F238E27FC236}">
                <a16:creationId xmlns:a16="http://schemas.microsoft.com/office/drawing/2014/main" id="{FEBDEBF3-5AFB-C8F3-77A6-AD890DB1501C}"/>
              </a:ext>
            </a:extLst>
          </p:cNvPr>
          <p:cNvSpPr/>
          <p:nvPr/>
        </p:nvSpPr>
        <p:spPr>
          <a:xfrm>
            <a:off x="431577" y="1121230"/>
            <a:ext cx="2790596" cy="696685"/>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err="1">
                <a:ln w="0"/>
                <a:solidFill>
                  <a:schemeClr val="tx1"/>
                </a:solidFill>
                <a:effectLst>
                  <a:outerShdw blurRad="38100" dist="19050" dir="2700000" algn="tl" rotWithShape="0">
                    <a:schemeClr val="dk1">
                      <a:alpha val="40000"/>
                    </a:schemeClr>
                  </a:outerShdw>
                </a:effectLst>
              </a:rPr>
              <a:t>Đánh</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giá</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hiệu</a:t>
            </a:r>
            <a:r>
              <a:rPr lang="en-US" sz="2400">
                <a:ln w="0"/>
                <a:solidFill>
                  <a:schemeClr val="tx1"/>
                </a:solidFill>
                <a:effectLst>
                  <a:outerShdw blurRad="38100" dist="19050" dir="2700000" algn="tl" rotWithShape="0">
                    <a:schemeClr val="dk1">
                      <a:alpha val="40000"/>
                    </a:schemeClr>
                  </a:outerShdw>
                </a:effectLst>
              </a:rPr>
              <a:t> </a:t>
            </a:r>
            <a:r>
              <a:rPr lang="en-US" sz="2400" err="1">
                <a:ln w="0"/>
                <a:solidFill>
                  <a:schemeClr val="tx1"/>
                </a:solidFill>
                <a:effectLst>
                  <a:outerShdw blurRad="38100" dist="19050" dir="2700000" algn="tl" rotWithShape="0">
                    <a:schemeClr val="dk1">
                      <a:alpha val="40000"/>
                    </a:schemeClr>
                  </a:outerShdw>
                </a:effectLst>
              </a:rPr>
              <a:t>suất</a:t>
            </a:r>
            <a:endParaRPr lang="en-US" sz="2400">
              <a:ln w="0"/>
              <a:solidFill>
                <a:schemeClr val="tx1"/>
              </a:solidFill>
              <a:effectLst>
                <a:outerShdw blurRad="38100" dist="19050" dir="2700000" algn="tl" rotWithShape="0">
                  <a:schemeClr val="dk1">
                    <a:alpha val="40000"/>
                  </a:schemeClr>
                </a:outerShdw>
              </a:effectLst>
            </a:endParaRPr>
          </a:p>
        </p:txBody>
      </p:sp>
      <p:sp>
        <p:nvSpPr>
          <p:cNvPr id="7" name="TextBox 6">
            <a:extLst>
              <a:ext uri="{FF2B5EF4-FFF2-40B4-BE49-F238E27FC236}">
                <a16:creationId xmlns:a16="http://schemas.microsoft.com/office/drawing/2014/main" id="{860ECAAC-9F5E-E64E-DF59-6B3EE3304A8A}"/>
              </a:ext>
            </a:extLst>
          </p:cNvPr>
          <p:cNvSpPr txBox="1"/>
          <p:nvPr/>
        </p:nvSpPr>
        <p:spPr>
          <a:xfrm>
            <a:off x="431577" y="1973023"/>
            <a:ext cx="7952441" cy="461665"/>
          </a:xfrm>
          <a:prstGeom prst="rect">
            <a:avLst/>
          </a:prstGeom>
          <a:noFill/>
        </p:spPr>
        <p:txBody>
          <a:bodyPr wrap="square">
            <a:spAutoFit/>
          </a:bodyPr>
          <a:lstStyle/>
          <a:p>
            <a:r>
              <a:rPr lang="en-US" sz="2400" err="1">
                <a:highlight>
                  <a:srgbClr val="FFFFFF"/>
                </a:highlight>
                <a:latin typeface="Arial" panose="020B0604020202020204" pitchFamily="34" charset="0"/>
              </a:rPr>
              <a:t>Đánh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giá</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với</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các</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mô</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hình</a:t>
            </a:r>
            <a:r>
              <a:rPr lang="en-US" sz="2400">
                <a:highlight>
                  <a:srgbClr val="FFFFFF"/>
                </a:highlight>
                <a:latin typeface="Arial" panose="020B0604020202020204" pitchFamily="34" charset="0"/>
              </a:rPr>
              <a:t> </a:t>
            </a:r>
            <a:r>
              <a:rPr lang="en-US" sz="2400" err="1">
                <a:highlight>
                  <a:srgbClr val="FFFFFF"/>
                </a:highlight>
                <a:latin typeface="Arial" panose="020B0604020202020204" pitchFamily="34" charset="0"/>
              </a:rPr>
              <a:t>khác</a:t>
            </a:r>
            <a:endParaRPr lang="en-US" sz="2400">
              <a:highlight>
                <a:srgbClr val="FFFFFF"/>
              </a:highlight>
              <a:latin typeface="Arial" panose="020B0604020202020204" pitchFamily="34" charset="0"/>
            </a:endParaRPr>
          </a:p>
        </p:txBody>
      </p:sp>
      <p:pic>
        <p:nvPicPr>
          <p:cNvPr id="8" name="Picture 7">
            <a:extLst>
              <a:ext uri="{FF2B5EF4-FFF2-40B4-BE49-F238E27FC236}">
                <a16:creationId xmlns:a16="http://schemas.microsoft.com/office/drawing/2014/main" id="{01611FC0-02B7-9126-4486-9C250B2C4886}"/>
              </a:ext>
            </a:extLst>
          </p:cNvPr>
          <p:cNvPicPr>
            <a:picLocks noChangeAspect="1"/>
          </p:cNvPicPr>
          <p:nvPr/>
        </p:nvPicPr>
        <p:blipFill>
          <a:blip r:embed="rId3"/>
          <a:stretch>
            <a:fillRect/>
          </a:stretch>
        </p:blipFill>
        <p:spPr>
          <a:xfrm>
            <a:off x="1562624" y="2434688"/>
            <a:ext cx="5408331" cy="3593923"/>
          </a:xfrm>
          <a:prstGeom prst="rect">
            <a:avLst/>
          </a:prstGeom>
        </p:spPr>
      </p:pic>
      <p:sp>
        <p:nvSpPr>
          <p:cNvPr id="9" name="TextBox 3">
            <a:extLst>
              <a:ext uri="{FF2B5EF4-FFF2-40B4-BE49-F238E27FC236}">
                <a16:creationId xmlns:a16="http://schemas.microsoft.com/office/drawing/2014/main" id="{35F57A7A-6D7A-84E9-D8A6-5853D2C57327}"/>
              </a:ext>
            </a:extLst>
          </p:cNvPr>
          <p:cNvSpPr txBox="1"/>
          <p:nvPr/>
        </p:nvSpPr>
        <p:spPr>
          <a:xfrm>
            <a:off x="-2436608" y="6028611"/>
            <a:ext cx="14001079"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13: So </a:t>
            </a:r>
            <a:r>
              <a:rPr lang="en-US" sz="2000" i="1" spc="49" err="1">
                <a:solidFill>
                  <a:srgbClr val="000000"/>
                </a:solidFill>
                <a:latin typeface="Telegraf"/>
              </a:rPr>
              <a:t>sánh</a:t>
            </a:r>
            <a:r>
              <a:rPr lang="en-US" sz="2000" i="1" spc="49">
                <a:solidFill>
                  <a:srgbClr val="000000"/>
                </a:solidFill>
                <a:latin typeface="Telegraf"/>
              </a:rPr>
              <a:t> LA_Mul07 </a:t>
            </a:r>
            <a:r>
              <a:rPr lang="en-US" sz="2000" i="1" spc="49" err="1">
                <a:solidFill>
                  <a:srgbClr val="000000"/>
                </a:solidFill>
                <a:latin typeface="Telegraf"/>
              </a:rPr>
              <a:t>với</a:t>
            </a:r>
            <a:r>
              <a:rPr lang="en-US" sz="2000" i="1" spc="49">
                <a:solidFill>
                  <a:srgbClr val="000000"/>
                </a:solidFill>
                <a:latin typeface="Telegraf"/>
              </a:rPr>
              <a:t> </a:t>
            </a:r>
            <a:r>
              <a:rPr lang="en-US" sz="2000" i="1" spc="49" err="1">
                <a:solidFill>
                  <a:srgbClr val="000000"/>
                </a:solidFill>
                <a:latin typeface="Telegraf"/>
              </a:rPr>
              <a:t>các</a:t>
            </a:r>
            <a:r>
              <a:rPr lang="en-US" sz="2000" i="1" spc="49">
                <a:solidFill>
                  <a:srgbClr val="000000"/>
                </a:solidFill>
                <a:latin typeface="Telegraf"/>
              </a:rPr>
              <a:t> </a:t>
            </a:r>
            <a:r>
              <a:rPr lang="en-US" sz="2000" i="1" spc="49" err="1">
                <a:solidFill>
                  <a:srgbClr val="000000"/>
                </a:solidFill>
                <a:latin typeface="Telegraf"/>
              </a:rPr>
              <a:t>thuật</a:t>
            </a:r>
            <a:r>
              <a:rPr lang="en-US" sz="2000" i="1" spc="49">
                <a:solidFill>
                  <a:srgbClr val="000000"/>
                </a:solidFill>
                <a:latin typeface="Telegraf"/>
              </a:rPr>
              <a:t> </a:t>
            </a:r>
            <a:r>
              <a:rPr lang="en-US" sz="2000" i="1" spc="49" err="1">
                <a:solidFill>
                  <a:srgbClr val="000000"/>
                </a:solidFill>
                <a:latin typeface="Telegraf"/>
              </a:rPr>
              <a:t>toán</a:t>
            </a:r>
            <a:r>
              <a:rPr lang="en-US" sz="2000" i="1" spc="49">
                <a:solidFill>
                  <a:srgbClr val="000000"/>
                </a:solidFill>
                <a:latin typeface="Telegraf"/>
              </a:rPr>
              <a:t> </a:t>
            </a:r>
            <a:r>
              <a:rPr lang="en-US" sz="2000" i="1" spc="49" err="1">
                <a:solidFill>
                  <a:srgbClr val="000000"/>
                </a:solidFill>
                <a:latin typeface="Telegraf"/>
              </a:rPr>
              <a:t>khác</a:t>
            </a:r>
            <a:r>
              <a:rPr lang="en-US" sz="2000" i="1" spc="49">
                <a:solidFill>
                  <a:srgbClr val="000000"/>
                </a:solidFill>
                <a:latin typeface="Telegraf"/>
              </a:rPr>
              <a:t> </a:t>
            </a:r>
            <a:r>
              <a:rPr lang="en-US" sz="2000" i="1" spc="49" err="1">
                <a:solidFill>
                  <a:srgbClr val="000000"/>
                </a:solidFill>
                <a:latin typeface="Telegraf"/>
              </a:rPr>
              <a:t>trên</a:t>
            </a:r>
            <a:r>
              <a:rPr lang="en-US" sz="2000" i="1" spc="49">
                <a:solidFill>
                  <a:srgbClr val="000000"/>
                </a:solidFill>
                <a:latin typeface="Telegraf"/>
              </a:rPr>
              <a:t> </a:t>
            </a:r>
            <a:r>
              <a:rPr lang="en-US" sz="2000" i="1" spc="49" err="1">
                <a:solidFill>
                  <a:srgbClr val="000000"/>
                </a:solidFill>
                <a:latin typeface="Telegraf"/>
              </a:rPr>
              <a:t>bộ</a:t>
            </a:r>
            <a:r>
              <a:rPr lang="en-US" sz="2000" i="1" spc="49">
                <a:solidFill>
                  <a:srgbClr val="000000"/>
                </a:solidFill>
                <a:latin typeface="Telegraf"/>
              </a:rPr>
              <a:t> </a:t>
            </a:r>
            <a:r>
              <a:rPr lang="en-US" sz="2000" i="1" spc="49" err="1">
                <a:solidFill>
                  <a:srgbClr val="000000"/>
                </a:solidFill>
                <a:latin typeface="Telegraf"/>
              </a:rPr>
              <a:t>dữ</a:t>
            </a:r>
            <a:r>
              <a:rPr lang="en-US" sz="2000" i="1" spc="49">
                <a:solidFill>
                  <a:srgbClr val="000000"/>
                </a:solidFill>
                <a:latin typeface="Telegraf"/>
              </a:rPr>
              <a:t> </a:t>
            </a:r>
            <a:r>
              <a:rPr lang="en-US" sz="2000" i="1" spc="49" err="1">
                <a:solidFill>
                  <a:srgbClr val="000000"/>
                </a:solidFill>
                <a:latin typeface="Telegraf"/>
              </a:rPr>
              <a:t>liệu</a:t>
            </a:r>
            <a:r>
              <a:rPr lang="en-US" sz="2000" i="1" spc="49">
                <a:solidFill>
                  <a:srgbClr val="000000"/>
                </a:solidFill>
                <a:latin typeface="Telegraf"/>
              </a:rPr>
              <a:t> AADR</a:t>
            </a:r>
          </a:p>
        </p:txBody>
      </p:sp>
    </p:spTree>
    <p:extLst>
      <p:ext uri="{BB962C8B-B14F-4D97-AF65-F5344CB8AC3E}">
        <p14:creationId xmlns:p14="http://schemas.microsoft.com/office/powerpoint/2010/main" val="294359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err="1"/>
              <a:t>Nội</a:t>
            </a:r>
            <a:r>
              <a:rPr lang="en-US"/>
              <a:t> dung </a:t>
            </a:r>
            <a:r>
              <a:rPr lang="en-US" err="1"/>
              <a:t>báo</a:t>
            </a:r>
            <a:r>
              <a:rPr lang="en-US"/>
              <a:t> </a:t>
            </a:r>
            <a:r>
              <a:rPr lang="en-US" err="1"/>
              <a:t>cáo</a:t>
            </a:r>
            <a:endParaRPr lang="en-US"/>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a:latin typeface="Arial"/>
                <a:cs typeface="Arial"/>
              </a:rPr>
              <a:t>Phần I:</a:t>
            </a:r>
            <a:r>
              <a:rPr lang="en-US" sz="2800" b="1">
                <a:latin typeface="Arial"/>
                <a:cs typeface="Arial"/>
              </a:rPr>
              <a:t> GIỚI THIỆU</a:t>
            </a:r>
          </a:p>
          <a:p>
            <a:pPr marL="292735" indent="-292735" defTabSz="385571">
              <a:spcBef>
                <a:spcPts val="2700"/>
              </a:spcBef>
              <a:defRPr sz="1800"/>
            </a:pPr>
            <a:r>
              <a:rPr lang="vi-VN" sz="2800" b="1"/>
              <a:t>Phần II: </a:t>
            </a:r>
            <a:r>
              <a:rPr lang="en-US" sz="2800" b="1"/>
              <a:t>PHƯƠNG PHÁP  ĐỀ XUẤT</a:t>
            </a:r>
            <a:endParaRPr lang="vi-VN" sz="2800" b="1"/>
          </a:p>
          <a:p>
            <a:pPr marL="292735" indent="-292735" defTabSz="385571">
              <a:spcBef>
                <a:spcPts val="2700"/>
              </a:spcBef>
              <a:defRPr sz="1800"/>
            </a:pPr>
            <a:r>
              <a:rPr lang="en-US" sz="2800" b="1" err="1"/>
              <a:t>Phần</a:t>
            </a:r>
            <a:r>
              <a:rPr lang="en-US" sz="2800" b="1"/>
              <a:t> III: THỰC NGHIỆM</a:t>
            </a:r>
            <a:endParaRPr lang="vi-VN" sz="2800" b="1"/>
          </a:p>
          <a:p>
            <a:pPr marL="292735" indent="-292735" defTabSz="385571">
              <a:spcBef>
                <a:spcPts val="2700"/>
              </a:spcBef>
              <a:defRPr sz="1800"/>
            </a:pPr>
            <a:r>
              <a:rPr lang="en-US" sz="2800" b="1" err="1">
                <a:solidFill>
                  <a:srgbClr val="FF0000"/>
                </a:solidFill>
              </a:rPr>
              <a:t>Phần</a:t>
            </a:r>
            <a:r>
              <a:rPr lang="en-US" sz="2800" b="1">
                <a:solidFill>
                  <a:srgbClr val="FF0000"/>
                </a:solidFill>
              </a:rPr>
              <a:t> IV: TÀI LIỆU THAM KHẢO</a:t>
            </a:r>
            <a:endParaRPr lang="en-US">
              <a:solidFill>
                <a:srgbClr val="FF0000"/>
              </a:solidFill>
            </a:endParaRPr>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27</a:t>
            </a:fld>
            <a:endParaRPr lang="en-US"/>
          </a:p>
        </p:txBody>
      </p:sp>
    </p:spTree>
    <p:extLst>
      <p:ext uri="{BB962C8B-B14F-4D97-AF65-F5344CB8AC3E}">
        <p14:creationId xmlns:p14="http://schemas.microsoft.com/office/powerpoint/2010/main" val="2090166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err="1"/>
              <a:t>Phần</a:t>
            </a:r>
            <a:r>
              <a:rPr lang="en-US" sz="3200"/>
              <a:t> IV: TÀI LIỆU THAM KHẢO</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28</a:t>
            </a:fld>
            <a:endParaRPr lang="en-US"/>
          </a:p>
        </p:txBody>
      </p:sp>
      <p:sp>
        <p:nvSpPr>
          <p:cNvPr id="8" name="Rectangle 7"/>
          <p:cNvSpPr/>
          <p:nvPr/>
        </p:nvSpPr>
        <p:spPr>
          <a:xfrm>
            <a:off x="281353" y="1346479"/>
            <a:ext cx="8581293" cy="4672483"/>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p:cNvSpPr txBox="1"/>
          <p:nvPr/>
        </p:nvSpPr>
        <p:spPr>
          <a:xfrm>
            <a:off x="1134866" y="1555931"/>
            <a:ext cx="3901826" cy="455061"/>
          </a:xfrm>
          <a:prstGeom prst="rect">
            <a:avLst/>
          </a:prstGeom>
        </p:spPr>
        <p:txBody>
          <a:bodyPr lIns="0" tIns="0" rIns="0" bIns="0" rtlCol="0" anchor="t">
            <a:spAutoFit/>
          </a:bodyPr>
          <a:lstStyle/>
          <a:p>
            <a:pPr algn="ctr">
              <a:lnSpc>
                <a:spcPts val="3499"/>
              </a:lnSpc>
              <a:spcBef>
                <a:spcPct val="0"/>
              </a:spcBef>
            </a:pPr>
            <a:endParaRPr lang="en-US" sz="3499" spc="171">
              <a:solidFill>
                <a:srgbClr val="000000"/>
              </a:solidFill>
              <a:latin typeface="Telegraf Bold"/>
            </a:endParaRPr>
          </a:p>
        </p:txBody>
      </p:sp>
      <p:sp>
        <p:nvSpPr>
          <p:cNvPr id="7" name="TextBox 6">
            <a:extLst>
              <a:ext uri="{FF2B5EF4-FFF2-40B4-BE49-F238E27FC236}">
                <a16:creationId xmlns:a16="http://schemas.microsoft.com/office/drawing/2014/main" id="{00C32720-5950-BF9D-F7DE-5E9CDCAC2B11}"/>
              </a:ext>
            </a:extLst>
          </p:cNvPr>
          <p:cNvSpPr txBox="1"/>
          <p:nvPr/>
        </p:nvSpPr>
        <p:spPr>
          <a:xfrm>
            <a:off x="541113" y="1491638"/>
            <a:ext cx="8241148" cy="4524315"/>
          </a:xfrm>
          <a:prstGeom prst="rect">
            <a:avLst/>
          </a:prstGeom>
          <a:noFill/>
        </p:spPr>
        <p:txBody>
          <a:bodyPr wrap="square">
            <a:spAutoFit/>
          </a:bodyPr>
          <a:lstStyle/>
          <a:p>
            <a:r>
              <a:rPr lang="en-US">
                <a:latin typeface="Arial" panose="020B0604020202020204" pitchFamily="34" charset="0"/>
                <a:cs typeface="Arial" panose="020B0604020202020204" pitchFamily="34" charset="0"/>
              </a:rPr>
              <a:t>[HS97] Sepp </a:t>
            </a:r>
            <a:r>
              <a:rPr lang="en-US" err="1">
                <a:latin typeface="Arial" panose="020B0604020202020204" pitchFamily="34" charset="0"/>
                <a:cs typeface="Arial" panose="020B0604020202020204" pitchFamily="34" charset="0"/>
              </a:rPr>
              <a:t>Hochreiter</a:t>
            </a:r>
            <a:r>
              <a:rPr lang="en-US">
                <a:latin typeface="Arial" panose="020B0604020202020204" pitchFamily="34" charset="0"/>
                <a:cs typeface="Arial" panose="020B0604020202020204" pitchFamily="34" charset="0"/>
              </a:rPr>
              <a:t> and J ̈</a:t>
            </a:r>
            <a:r>
              <a:rPr lang="en-US" err="1">
                <a:latin typeface="Arial" panose="020B0604020202020204" pitchFamily="34" charset="0"/>
                <a:cs typeface="Arial" panose="020B0604020202020204" pitchFamily="34" charset="0"/>
              </a:rPr>
              <a:t>urgen</a:t>
            </a:r>
            <a:r>
              <a:rPr lang="en-US">
                <a:latin typeface="Arial" panose="020B0604020202020204" pitchFamily="34" charset="0"/>
                <a:cs typeface="Arial" panose="020B0604020202020204" pitchFamily="34" charset="0"/>
              </a:rPr>
              <a:t> </a:t>
            </a:r>
            <a:r>
              <a:rPr lang="en-US" err="1">
                <a:latin typeface="Arial" panose="020B0604020202020204" pitchFamily="34" charset="0"/>
                <a:cs typeface="Arial" panose="020B0604020202020204" pitchFamily="34" charset="0"/>
              </a:rPr>
              <a:t>Schmidhuber</a:t>
            </a:r>
            <a:r>
              <a:rPr lang="en-US">
                <a:latin typeface="Arial" panose="020B0604020202020204" pitchFamily="34" charset="0"/>
                <a:cs typeface="Arial" panose="020B0604020202020204" pitchFamily="34" charset="0"/>
              </a:rPr>
              <a:t>. “Long short-term memory”. in Neural computation: 9.8 (1997), pages 1735–1780.</a:t>
            </a:r>
          </a:p>
          <a:p>
            <a:r>
              <a:rPr lang="en-US">
                <a:latin typeface="Arial" panose="020B0604020202020204" pitchFamily="34" charset="0"/>
                <a:cs typeface="Arial" panose="020B0604020202020204" pitchFamily="34" charset="0"/>
              </a:rPr>
              <a:t>[DS14] Ke-Lin Du and M.N.s Swamy. “Recurrent Neural Net- works”. </a:t>
            </a:r>
            <a:r>
              <a:rPr lang="en-US" err="1">
                <a:latin typeface="Arial" panose="020B0604020202020204" pitchFamily="34" charset="0"/>
                <a:cs typeface="Arial" panose="020B0604020202020204" pitchFamily="34" charset="0"/>
              </a:rPr>
              <a:t>indecember</a:t>
            </a:r>
            <a:r>
              <a:rPr lang="en-US">
                <a:latin typeface="Arial" panose="020B0604020202020204" pitchFamily="34" charset="0"/>
                <a:cs typeface="Arial" panose="020B0604020202020204" pitchFamily="34" charset="0"/>
              </a:rPr>
              <a:t> 2014: pages 337–353. ISBN: 978-1-</a:t>
            </a:r>
          </a:p>
          <a:p>
            <a:r>
              <a:rPr lang="en-US">
                <a:latin typeface="Arial" panose="020B0604020202020204" pitchFamily="34" charset="0"/>
                <a:cs typeface="Arial" panose="020B0604020202020204" pitchFamily="34" charset="0"/>
              </a:rPr>
              <a:t>4471-5570-6. DOI: 10.1007/978-1-4471-5571-3_11.</a:t>
            </a:r>
          </a:p>
          <a:p>
            <a:r>
              <a:rPr lang="en-US">
                <a:latin typeface="Arial" panose="020B0604020202020204" pitchFamily="34" charset="0"/>
                <a:cs typeface="Arial" panose="020B0604020202020204" pitchFamily="34" charset="0"/>
              </a:rPr>
              <a:t>[Aba16] Andrey </a:t>
            </a:r>
            <a:r>
              <a:rPr lang="en-US" err="1">
                <a:latin typeface="Arial" panose="020B0604020202020204" pitchFamily="34" charset="0"/>
                <a:cs typeface="Arial" panose="020B0604020202020204" pitchFamily="34" charset="0"/>
              </a:rPr>
              <a:t>Abakumov</a:t>
            </a:r>
            <a:r>
              <a:rPr lang="en-US">
                <a:latin typeface="Arial" panose="020B0604020202020204" pitchFamily="34" charset="0"/>
                <a:cs typeface="Arial" panose="020B0604020202020204" pitchFamily="34" charset="0"/>
              </a:rPr>
              <a:t>. DGA Repository. https : / / github.com/</a:t>
            </a:r>
            <a:r>
              <a:rPr lang="en-US" err="1">
                <a:latin typeface="Arial" panose="020B0604020202020204" pitchFamily="34" charset="0"/>
                <a:cs typeface="Arial" panose="020B0604020202020204" pitchFamily="34" charset="0"/>
              </a:rPr>
              <a:t>andrewaeva</a:t>
            </a:r>
            <a:r>
              <a:rPr lang="en-US">
                <a:latin typeface="Arial" panose="020B0604020202020204" pitchFamily="34" charset="0"/>
                <a:cs typeface="Arial" panose="020B0604020202020204" pitchFamily="34" charset="0"/>
              </a:rPr>
              <a:t>/DGA. Accessed: 2024-05-27. 2016.</a:t>
            </a:r>
          </a:p>
          <a:p>
            <a:r>
              <a:rPr lang="en-US">
                <a:latin typeface="Arial" panose="020B0604020202020204" pitchFamily="34" charset="0"/>
                <a:cs typeface="Arial" panose="020B0604020202020204" pitchFamily="34" charset="0"/>
              </a:rPr>
              <a:t>[ZPP20a] Mattia </a:t>
            </a:r>
            <a:r>
              <a:rPr lang="en-US" err="1">
                <a:latin typeface="Arial" panose="020B0604020202020204" pitchFamily="34" charset="0"/>
                <a:cs typeface="Arial" panose="020B0604020202020204" pitchFamily="34" charset="0"/>
              </a:rPr>
              <a:t>Zago</a:t>
            </a:r>
            <a:r>
              <a:rPr lang="en-US">
                <a:latin typeface="Arial" panose="020B0604020202020204" pitchFamily="34" charset="0"/>
                <a:cs typeface="Arial" panose="020B0604020202020204" pitchFamily="34" charset="0"/>
              </a:rPr>
              <a:t>, Manuel Gil Pérez and Gregorio </a:t>
            </a:r>
            <a:r>
              <a:rPr lang="en-US" err="1">
                <a:latin typeface="Arial" panose="020B0604020202020204" pitchFamily="34" charset="0"/>
                <a:cs typeface="Arial" panose="020B0604020202020204" pitchFamily="34" charset="0"/>
              </a:rPr>
              <a:t>MartínezPérez</a:t>
            </a:r>
            <a:r>
              <a:rPr lang="en-US">
                <a:latin typeface="Arial" panose="020B0604020202020204" pitchFamily="34" charset="0"/>
                <a:cs typeface="Arial" panose="020B0604020202020204" pitchFamily="34" charset="0"/>
              </a:rPr>
              <a:t>. “UMUDGA-University of Murcia Domain Generation Algorithm Dataset”. </a:t>
            </a:r>
            <a:r>
              <a:rPr lang="en-US" err="1">
                <a:latin typeface="Arial" panose="020B0604020202020204" pitchFamily="34" charset="0"/>
                <a:cs typeface="Arial" panose="020B0604020202020204" pitchFamily="34" charset="0"/>
              </a:rPr>
              <a:t>inMendeley</a:t>
            </a:r>
            <a:r>
              <a:rPr lang="en-US">
                <a:latin typeface="Arial" panose="020B0604020202020204" pitchFamily="34" charset="0"/>
                <a:cs typeface="Arial" panose="020B0604020202020204" pitchFamily="34" charset="0"/>
              </a:rPr>
              <a:t> Data: (2020).</a:t>
            </a:r>
          </a:p>
          <a:p>
            <a:r>
              <a:rPr lang="en-US">
                <a:latin typeface="Arial" panose="020B0604020202020204" pitchFamily="34" charset="0"/>
                <a:cs typeface="Arial" panose="020B0604020202020204" pitchFamily="34" charset="0"/>
              </a:rPr>
              <a:t>[ZPP20b] Mattia </a:t>
            </a:r>
            <a:r>
              <a:rPr lang="en-US" err="1">
                <a:latin typeface="Arial" panose="020B0604020202020204" pitchFamily="34" charset="0"/>
                <a:cs typeface="Arial" panose="020B0604020202020204" pitchFamily="34" charset="0"/>
              </a:rPr>
              <a:t>Zago</a:t>
            </a:r>
            <a:r>
              <a:rPr lang="en-US">
                <a:latin typeface="Arial" panose="020B0604020202020204" pitchFamily="34" charset="0"/>
                <a:cs typeface="Arial" panose="020B0604020202020204" pitchFamily="34" charset="0"/>
              </a:rPr>
              <a:t>, Manuel Gil Pérez and Gregorio </a:t>
            </a:r>
            <a:r>
              <a:rPr lang="en-US" err="1">
                <a:latin typeface="Arial" panose="020B0604020202020204" pitchFamily="34" charset="0"/>
                <a:cs typeface="Arial" panose="020B0604020202020204" pitchFamily="34" charset="0"/>
              </a:rPr>
              <a:t>MartínezPérez</a:t>
            </a:r>
            <a:r>
              <a:rPr lang="en-US">
                <a:latin typeface="Arial" panose="020B0604020202020204" pitchFamily="34" charset="0"/>
                <a:cs typeface="Arial" panose="020B0604020202020204" pitchFamily="34" charset="0"/>
              </a:rPr>
              <a:t>. “UMUDGA: A dataset for profiling DGA-based botnet”. in Computers &amp; Security: 92 (2020), page 101719.</a:t>
            </a:r>
          </a:p>
          <a:p>
            <a:r>
              <a:rPr lang="en-US">
                <a:latin typeface="Arial" panose="020B0604020202020204" pitchFamily="34" charset="0"/>
                <a:cs typeface="Arial" panose="020B0604020202020204" pitchFamily="34" charset="0"/>
              </a:rPr>
              <a:t>[TLT22] Tong Anh Tuan, Hoang Viet Long and David </a:t>
            </a:r>
            <a:r>
              <a:rPr lang="en-US" err="1">
                <a:latin typeface="Arial" panose="020B0604020202020204" pitchFamily="34" charset="0"/>
                <a:cs typeface="Arial" panose="020B0604020202020204" pitchFamily="34" charset="0"/>
              </a:rPr>
              <a:t>Taniar</a:t>
            </a:r>
            <a:r>
              <a:rPr lang="en-US">
                <a:latin typeface="Arial" panose="020B0604020202020204" pitchFamily="34" charset="0"/>
                <a:cs typeface="Arial" panose="020B0604020202020204" pitchFamily="34" charset="0"/>
              </a:rPr>
              <a:t>. “On detecting and classifying DGA botnets and their families”. </a:t>
            </a:r>
            <a:r>
              <a:rPr lang="en-US" err="1">
                <a:latin typeface="Arial" panose="020B0604020202020204" pitchFamily="34" charset="0"/>
                <a:cs typeface="Arial" panose="020B0604020202020204" pitchFamily="34" charset="0"/>
              </a:rPr>
              <a:t>inComputers</a:t>
            </a:r>
            <a:r>
              <a:rPr lang="en-US">
                <a:latin typeface="Arial" panose="020B0604020202020204" pitchFamily="34" charset="0"/>
                <a:cs typeface="Arial" panose="020B0604020202020204" pitchFamily="34" charset="0"/>
              </a:rPr>
              <a:t> &amp; Security: 113 (2022), page 102549.</a:t>
            </a:r>
          </a:p>
        </p:txBody>
      </p:sp>
    </p:spTree>
    <p:extLst>
      <p:ext uri="{BB962C8B-B14F-4D97-AF65-F5344CB8AC3E}">
        <p14:creationId xmlns:p14="http://schemas.microsoft.com/office/powerpoint/2010/main" val="772748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PHÂN CÔNG </a:t>
            </a:r>
            <a:r>
              <a:rPr lang="en-US" err="1"/>
              <a:t>CÔNG</a:t>
            </a:r>
            <a:r>
              <a:rPr lang="en-US"/>
              <a:t> VIỆC</a:t>
            </a:r>
          </a:p>
        </p:txBody>
      </p:sp>
      <p:sp>
        <p:nvSpPr>
          <p:cNvPr id="4" name="Slide Number Placeholder 3"/>
          <p:cNvSpPr>
            <a:spLocks noGrp="1"/>
          </p:cNvSpPr>
          <p:nvPr>
            <p:ph type="sldNum" sz="quarter" idx="12"/>
          </p:nvPr>
        </p:nvSpPr>
        <p:spPr/>
        <p:txBody>
          <a:bodyPr/>
          <a:lstStyle/>
          <a:p>
            <a:fld id="{B487F271-60DF-4592-BB7F-B45BB4441AA9}" type="slidenum">
              <a:rPr lang="en-US" smtClean="0"/>
              <a:pPr/>
              <a:t>29</a:t>
            </a:fld>
            <a:endParaRPr lang="en-US"/>
          </a:p>
        </p:txBody>
      </p:sp>
      <p:sp>
        <p:nvSpPr>
          <p:cNvPr id="8" name="Rectangle 7"/>
          <p:cNvSpPr/>
          <p:nvPr/>
        </p:nvSpPr>
        <p:spPr>
          <a:xfrm>
            <a:off x="1175059" y="922468"/>
            <a:ext cx="6645750" cy="4886661"/>
          </a:xfrm>
          <a:prstGeom prst="rect">
            <a:avLst/>
          </a:prstGeom>
          <a:noFill/>
          <a:ln w="28575">
            <a:solidFill>
              <a:schemeClr val="accent5"/>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2"/>
          <p:cNvSpPr txBox="1"/>
          <p:nvPr/>
        </p:nvSpPr>
        <p:spPr>
          <a:xfrm>
            <a:off x="1175059" y="1746850"/>
            <a:ext cx="3901826" cy="455061"/>
          </a:xfrm>
          <a:prstGeom prst="rect">
            <a:avLst/>
          </a:prstGeom>
        </p:spPr>
        <p:txBody>
          <a:bodyPr lIns="0" tIns="0" rIns="0" bIns="0" rtlCol="0" anchor="t">
            <a:spAutoFit/>
          </a:bodyPr>
          <a:lstStyle/>
          <a:p>
            <a:pPr algn="ctr">
              <a:lnSpc>
                <a:spcPts val="3499"/>
              </a:lnSpc>
              <a:spcBef>
                <a:spcPct val="0"/>
              </a:spcBef>
            </a:pPr>
            <a:endParaRPr lang="en-US" sz="3499" spc="171">
              <a:solidFill>
                <a:srgbClr val="000000"/>
              </a:solidFill>
              <a:latin typeface="Telegraf Bold"/>
            </a:endParaRPr>
          </a:p>
        </p:txBody>
      </p:sp>
      <p:pic>
        <p:nvPicPr>
          <p:cNvPr id="4098" name="Picture 2" descr="Không có mô tả.">
            <a:extLst>
              <a:ext uri="{FF2B5EF4-FFF2-40B4-BE49-F238E27FC236}">
                <a16:creationId xmlns:a16="http://schemas.microsoft.com/office/drawing/2014/main" id="{278C155C-EA7E-26B1-5E1F-0330E371CA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995" y="1169322"/>
            <a:ext cx="6036843" cy="446005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3">
            <a:extLst>
              <a:ext uri="{FF2B5EF4-FFF2-40B4-BE49-F238E27FC236}">
                <a16:creationId xmlns:a16="http://schemas.microsoft.com/office/drawing/2014/main" id="{829BE032-A664-1463-854D-42FEFBE21507}"/>
              </a:ext>
            </a:extLst>
          </p:cNvPr>
          <p:cNvSpPr txBox="1"/>
          <p:nvPr/>
        </p:nvSpPr>
        <p:spPr>
          <a:xfrm>
            <a:off x="-2436608" y="6028611"/>
            <a:ext cx="14001079" cy="413959"/>
          </a:xfrm>
          <a:prstGeom prst="rect">
            <a:avLst/>
          </a:prstGeom>
        </p:spPr>
        <p:txBody>
          <a:bodyPr wrap="square" lIns="0" tIns="0" rIns="0" bIns="0" rtlCol="0" anchor="t">
            <a:spAutoFit/>
          </a:bodyPr>
          <a:lstStyle/>
          <a:p>
            <a:pPr algn="ctr">
              <a:lnSpc>
                <a:spcPct val="150000"/>
              </a:lnSpc>
              <a:spcBef>
                <a:spcPct val="0"/>
              </a:spcBef>
            </a:pPr>
            <a:r>
              <a:rPr lang="en-US" sz="2000" i="1" spc="49" err="1">
                <a:solidFill>
                  <a:srgbClr val="000000"/>
                </a:solidFill>
                <a:latin typeface="Telegraf"/>
              </a:rPr>
              <a:t>Hình</a:t>
            </a:r>
            <a:r>
              <a:rPr lang="en-US" sz="2000" i="1" spc="49">
                <a:solidFill>
                  <a:srgbClr val="000000"/>
                </a:solidFill>
                <a:latin typeface="Telegraf"/>
              </a:rPr>
              <a:t> 14: </a:t>
            </a:r>
            <a:r>
              <a:rPr lang="en-US" sz="2000" i="1" spc="49" err="1">
                <a:solidFill>
                  <a:srgbClr val="000000"/>
                </a:solidFill>
                <a:latin typeface="Telegraf"/>
              </a:rPr>
              <a:t>Bảng</a:t>
            </a:r>
            <a:r>
              <a:rPr lang="en-US" sz="2000" i="1" spc="49">
                <a:solidFill>
                  <a:srgbClr val="000000"/>
                </a:solidFill>
                <a:latin typeface="Telegraf"/>
              </a:rPr>
              <a:t> </a:t>
            </a:r>
            <a:r>
              <a:rPr lang="en-US" sz="2000" i="1" spc="49" err="1">
                <a:solidFill>
                  <a:srgbClr val="000000"/>
                </a:solidFill>
                <a:latin typeface="Telegraf"/>
              </a:rPr>
              <a:t>phân</a:t>
            </a:r>
            <a:r>
              <a:rPr lang="en-US" sz="2000" i="1" spc="49">
                <a:solidFill>
                  <a:srgbClr val="000000"/>
                </a:solidFill>
                <a:latin typeface="Telegraf"/>
              </a:rPr>
              <a:t> </a:t>
            </a:r>
            <a:r>
              <a:rPr lang="en-US" sz="2000" i="1" spc="49" err="1">
                <a:solidFill>
                  <a:srgbClr val="000000"/>
                </a:solidFill>
                <a:latin typeface="Telegraf"/>
              </a:rPr>
              <a:t>công</a:t>
            </a:r>
            <a:r>
              <a:rPr lang="en-US" sz="2000" i="1" spc="49">
                <a:solidFill>
                  <a:srgbClr val="000000"/>
                </a:solidFill>
                <a:latin typeface="Telegraf"/>
              </a:rPr>
              <a:t> </a:t>
            </a:r>
            <a:r>
              <a:rPr lang="en-US" sz="2000" i="1" spc="49" err="1">
                <a:solidFill>
                  <a:srgbClr val="000000"/>
                </a:solidFill>
                <a:latin typeface="Telegraf"/>
              </a:rPr>
              <a:t>công</a:t>
            </a:r>
            <a:r>
              <a:rPr lang="en-US" sz="2000" i="1" spc="49">
                <a:solidFill>
                  <a:srgbClr val="000000"/>
                </a:solidFill>
                <a:latin typeface="Telegraf"/>
              </a:rPr>
              <a:t> </a:t>
            </a:r>
            <a:r>
              <a:rPr lang="en-US" sz="2000" i="1" spc="49" err="1">
                <a:solidFill>
                  <a:srgbClr val="000000"/>
                </a:solidFill>
                <a:latin typeface="Telegraf"/>
              </a:rPr>
              <a:t>việc</a:t>
            </a:r>
            <a:endParaRPr lang="en-US" sz="2000" i="1" spc="49">
              <a:solidFill>
                <a:srgbClr val="000000"/>
              </a:solidFill>
              <a:latin typeface="Telegraf"/>
            </a:endParaRPr>
          </a:p>
        </p:txBody>
      </p:sp>
    </p:spTree>
    <p:extLst>
      <p:ext uri="{BB962C8B-B14F-4D97-AF65-F5344CB8AC3E}">
        <p14:creationId xmlns:p14="http://schemas.microsoft.com/office/powerpoint/2010/main" val="35150480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822" y="1589385"/>
            <a:ext cx="5528731" cy="1698915"/>
            <a:chOff x="0" y="0"/>
            <a:chExt cx="2912253" cy="894902"/>
          </a:xfrm>
          <a:solidFill>
            <a:schemeClr val="accent5"/>
          </a:solidFill>
        </p:grpSpPr>
        <p:sp>
          <p:nvSpPr>
            <p:cNvPr id="3" name="Freeform 3"/>
            <p:cNvSpPr/>
            <p:nvPr/>
          </p:nvSpPr>
          <p:spPr>
            <a:xfrm>
              <a:off x="0" y="0"/>
              <a:ext cx="2912253" cy="894902"/>
            </a:xfrm>
            <a:custGeom>
              <a:avLst/>
              <a:gdLst/>
              <a:ahLst/>
              <a:cxnLst/>
              <a:rect l="l" t="t" r="r" b="b"/>
              <a:pathLst>
                <a:path w="2912253" h="894902">
                  <a:moveTo>
                    <a:pt x="35708" y="0"/>
                  </a:moveTo>
                  <a:lnTo>
                    <a:pt x="2876546" y="0"/>
                  </a:lnTo>
                  <a:cubicBezTo>
                    <a:pt x="2886016" y="0"/>
                    <a:pt x="2895098" y="3762"/>
                    <a:pt x="2901795" y="10459"/>
                  </a:cubicBezTo>
                  <a:cubicBezTo>
                    <a:pt x="2908491" y="17155"/>
                    <a:pt x="2912253" y="26238"/>
                    <a:pt x="2912253" y="35708"/>
                  </a:cubicBezTo>
                  <a:lnTo>
                    <a:pt x="2912253" y="859194"/>
                  </a:lnTo>
                  <a:cubicBezTo>
                    <a:pt x="2912253" y="878915"/>
                    <a:pt x="2896266" y="894902"/>
                    <a:pt x="2876546" y="894902"/>
                  </a:cubicBezTo>
                  <a:lnTo>
                    <a:pt x="35708" y="894902"/>
                  </a:lnTo>
                  <a:cubicBezTo>
                    <a:pt x="15987" y="894902"/>
                    <a:pt x="0" y="878915"/>
                    <a:pt x="0" y="859194"/>
                  </a:cubicBezTo>
                  <a:lnTo>
                    <a:pt x="0" y="35708"/>
                  </a:lnTo>
                  <a:cubicBezTo>
                    <a:pt x="0" y="15987"/>
                    <a:pt x="15987" y="0"/>
                    <a:pt x="35708" y="0"/>
                  </a:cubicBezTo>
                  <a:close/>
                </a:path>
              </a:pathLst>
            </a:custGeom>
            <a:grpFill/>
          </p:spPr>
          <p:txBody>
            <a:bodyPr/>
            <a:lstStyle/>
            <a:p>
              <a:endParaRPr lang="en-US"/>
            </a:p>
          </p:txBody>
        </p:sp>
        <p:sp>
          <p:nvSpPr>
            <p:cNvPr id="4" name="TextBox 4"/>
            <p:cNvSpPr txBox="1"/>
            <p:nvPr/>
          </p:nvSpPr>
          <p:spPr>
            <a:xfrm>
              <a:off x="0" y="-66675"/>
              <a:ext cx="2912253" cy="961577"/>
            </a:xfrm>
            <a:prstGeom prst="rect">
              <a:avLst/>
            </a:prstGeom>
            <a:grpFill/>
          </p:spPr>
          <p:txBody>
            <a:bodyPr lIns="25400" tIns="25400" rIns="25400" bIns="25400" rtlCol="0" anchor="ctr"/>
            <a:lstStyle/>
            <a:p>
              <a:pPr algn="ctr">
                <a:lnSpc>
                  <a:spcPts val="1330"/>
                </a:lnSpc>
                <a:spcBef>
                  <a:spcPct val="0"/>
                </a:spcBef>
              </a:pPr>
              <a:endParaRPr sz="900"/>
            </a:p>
          </p:txBody>
        </p:sp>
      </p:grpSp>
      <p:sp>
        <p:nvSpPr>
          <p:cNvPr id="6" name="TextBox 6"/>
          <p:cNvSpPr txBox="1"/>
          <p:nvPr/>
        </p:nvSpPr>
        <p:spPr>
          <a:xfrm>
            <a:off x="1192776" y="1753290"/>
            <a:ext cx="4385961" cy="1346522"/>
          </a:xfrm>
          <a:prstGeom prst="rect">
            <a:avLst/>
          </a:prstGeom>
        </p:spPr>
        <p:txBody>
          <a:bodyPr lIns="0" tIns="0" rIns="0" bIns="0" rtlCol="0" anchor="t">
            <a:spAutoFit/>
          </a:bodyPr>
          <a:lstStyle/>
          <a:p>
            <a:pPr>
              <a:lnSpc>
                <a:spcPts val="2100"/>
              </a:lnSpc>
            </a:pPr>
            <a:r>
              <a:rPr lang="vi-VN" spc="86">
                <a:solidFill>
                  <a:srgbClr val="FFFFFF"/>
                </a:solidFill>
                <a:latin typeface="Telegraf Bold"/>
              </a:rPr>
              <a:t>Botnet là một mối đe dọa thường trực trên Internet</a:t>
            </a:r>
            <a:r>
              <a:rPr lang="en-US" spc="86">
                <a:solidFill>
                  <a:srgbClr val="FFFFFF"/>
                </a:solidFill>
                <a:latin typeface="Telegraf Bold"/>
              </a:rPr>
              <a:t>. </a:t>
            </a:r>
            <a:r>
              <a:rPr lang="vi-VN" spc="86">
                <a:solidFill>
                  <a:srgbClr val="FFFFFF"/>
                </a:solidFill>
                <a:latin typeface="Telegraf Bold"/>
              </a:rPr>
              <a:t>Chúng liên tục phát triển, cải tiến mã nguồn, đổi mới phương thức lây nhiễm và khả năng phá hoại ngày càng lớn. </a:t>
            </a:r>
            <a:endParaRPr lang="en-US" spc="86">
              <a:solidFill>
                <a:srgbClr val="FFFFFF"/>
              </a:solidFill>
              <a:latin typeface="Telegraf Bold"/>
            </a:endParaRPr>
          </a:p>
        </p:txBody>
      </p:sp>
      <p:sp>
        <p:nvSpPr>
          <p:cNvPr id="7" name="TextBox 7"/>
          <p:cNvSpPr txBox="1"/>
          <p:nvPr/>
        </p:nvSpPr>
        <p:spPr>
          <a:xfrm>
            <a:off x="581306" y="3850326"/>
            <a:ext cx="7481334" cy="1574085"/>
          </a:xfrm>
          <a:prstGeom prst="rect">
            <a:avLst/>
          </a:prstGeom>
        </p:spPr>
        <p:txBody>
          <a:bodyPr wrap="square" lIns="0" tIns="0" rIns="0" bIns="0" rtlCol="0" anchor="t">
            <a:spAutoFit/>
          </a:bodyPr>
          <a:lstStyle/>
          <a:p>
            <a:pPr>
              <a:lnSpc>
                <a:spcPct val="150000"/>
              </a:lnSpc>
            </a:pPr>
            <a:r>
              <a:rPr lang="vi-VN" sz="1750" spc="86">
                <a:solidFill>
                  <a:srgbClr val="290606"/>
                </a:solidFill>
                <a:latin typeface="Telegraf"/>
              </a:rPr>
              <a:t> </a:t>
            </a:r>
            <a:r>
              <a:rPr lang="en-US" sz="1750" spc="86" err="1">
                <a:solidFill>
                  <a:srgbClr val="290606"/>
                </a:solidFill>
                <a:latin typeface="Telegraf"/>
              </a:rPr>
              <a:t>Mục</a:t>
            </a:r>
            <a:r>
              <a:rPr lang="en-US" sz="1750" spc="86">
                <a:solidFill>
                  <a:srgbClr val="290606"/>
                </a:solidFill>
                <a:latin typeface="Telegraf"/>
              </a:rPr>
              <a:t> </a:t>
            </a:r>
            <a:r>
              <a:rPr lang="en-US" sz="1750" spc="86" err="1">
                <a:solidFill>
                  <a:srgbClr val="290606"/>
                </a:solidFill>
                <a:latin typeface="Telegraf"/>
              </a:rPr>
              <a:t>tiêu</a:t>
            </a:r>
            <a:r>
              <a:rPr lang="en-US" sz="1750" spc="86">
                <a:solidFill>
                  <a:srgbClr val="290606"/>
                </a:solidFill>
                <a:latin typeface="Telegraf"/>
              </a:rPr>
              <a:t>: đ</a:t>
            </a:r>
            <a:r>
              <a:rPr lang="vi-VN" sz="1750" spc="86">
                <a:solidFill>
                  <a:srgbClr val="290606"/>
                </a:solidFill>
                <a:latin typeface="Telegraf"/>
              </a:rPr>
              <a:t>ề xuất mô hình học sâu mới trên nền tảng kế thừa mạng</a:t>
            </a:r>
            <a:r>
              <a:rPr lang="en-US" sz="1750" spc="86">
                <a:solidFill>
                  <a:srgbClr val="290606"/>
                </a:solidFill>
                <a:latin typeface="Telegraf"/>
              </a:rPr>
              <a:t> </a:t>
            </a:r>
            <a:r>
              <a:rPr lang="vi-VN" sz="1750" spc="86">
                <a:solidFill>
                  <a:srgbClr val="290606"/>
                </a:solidFill>
                <a:latin typeface="Telegraf"/>
              </a:rPr>
              <a:t>LSTM để phát hiện và phân loại DGA Botnet. Trong đó, trọng tâm chính là bài toán phân loại DGA Botnet với mục tiêu nâng cao đáng kể độ chính xác so với các giải pháp trước đó. </a:t>
            </a:r>
            <a:endParaRPr lang="en-US" sz="1750" spc="86">
              <a:solidFill>
                <a:srgbClr val="290606"/>
              </a:solidFill>
              <a:latin typeface="Telegraf"/>
            </a:endParaRPr>
          </a:p>
        </p:txBody>
      </p:sp>
      <p:sp>
        <p:nvSpPr>
          <p:cNvPr id="9" name="Title 8"/>
          <p:cNvSpPr>
            <a:spLocks noGrp="1"/>
          </p:cNvSpPr>
          <p:nvPr>
            <p:ph type="title"/>
          </p:nvPr>
        </p:nvSpPr>
        <p:spPr/>
        <p:txBody>
          <a:bodyPr/>
          <a:lstStyle/>
          <a:p>
            <a:r>
              <a:rPr lang="vi-VN"/>
              <a:t>PHẦN I: </a:t>
            </a:r>
            <a:r>
              <a:rPr lang="en-US"/>
              <a:t>GIỚI THIỆU</a:t>
            </a:r>
          </a:p>
        </p:txBody>
      </p:sp>
      <p:sp>
        <p:nvSpPr>
          <p:cNvPr id="11"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a:xfrm>
            <a:off x="581306" y="6483871"/>
            <a:ext cx="405441" cy="365125"/>
          </a:xfrm>
        </p:spPr>
        <p:txBody>
          <a:bodyPr/>
          <a:lstStyle/>
          <a:p>
            <a:r>
              <a:rPr lang="vi-VN"/>
              <a:t>3</a:t>
            </a:r>
          </a:p>
        </p:txBody>
      </p:sp>
    </p:spTree>
    <p:extLst>
      <p:ext uri="{BB962C8B-B14F-4D97-AF65-F5344CB8AC3E}">
        <p14:creationId xmlns:p14="http://schemas.microsoft.com/office/powerpoint/2010/main" val="2989603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3208759" y="3996454"/>
            <a:ext cx="5528931" cy="225318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CD4C9177-FCF7-4293-9761-B2A3B1D7FADB}"/>
              </a:ext>
            </a:extLst>
          </p:cNvPr>
          <p:cNvPicPr>
            <a:picLocks noChangeAspect="1"/>
          </p:cNvPicPr>
          <p:nvPr/>
        </p:nvPicPr>
        <p:blipFill>
          <a:blip r:embed="rId2" cstate="hqprint">
            <a:alphaModFix amt="45000"/>
            <a:extLst>
              <a:ext uri="{BEBA8EAE-BF5A-486C-A8C5-ECC9F3942E4B}">
                <a14:imgProps xmlns:a14="http://schemas.microsoft.com/office/drawing/2010/main">
                  <a14:imgLayer r:embed="rId3">
                    <a14:imgEffect>
                      <a14:artisticMosiaicBubbles/>
                    </a14:imgEffect>
                  </a14:imgLayer>
                </a14:imgProps>
              </a:ext>
              <a:ext uri="{28A0092B-C50C-407E-A947-70E740481C1C}">
                <a14:useLocalDpi xmlns:a14="http://schemas.microsoft.com/office/drawing/2010/main" val="0"/>
              </a:ext>
            </a:extLst>
          </a:blip>
          <a:srcRect/>
          <a:stretch/>
        </p:blipFill>
        <p:spPr>
          <a:xfrm>
            <a:off x="530257" y="864398"/>
            <a:ext cx="8355223" cy="5570148"/>
          </a:xfrm>
          <a:prstGeom prst="rect">
            <a:avLst/>
          </a:prstGeom>
          <a:ln>
            <a:noFill/>
          </a:ln>
          <a:effectLst>
            <a:softEdge rad="112500"/>
          </a:effectLst>
        </p:spPr>
      </p:pic>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pic>
        <p:nvPicPr>
          <p:cNvPr id="9" name="Picture 8" descr="A close up of a logo&#10;&#10;Description generated with very high confidence">
            <a:extLst>
              <a:ext uri="{FF2B5EF4-FFF2-40B4-BE49-F238E27FC236}">
                <a16:creationId xmlns:a16="http://schemas.microsoft.com/office/drawing/2014/main" id="{6E142685-9F6D-45FF-9CB8-1B195AF98E74}"/>
              </a:ext>
            </a:extLst>
          </p:cNvPr>
          <p:cNvPicPr>
            <a:picLocks noChangeAspect="1"/>
          </p:cNvPicPr>
          <p:nvPr/>
        </p:nvPicPr>
        <p:blipFill rotWithShape="1">
          <a:blip r:embed="rId4">
            <a:extLst>
              <a:ext uri="{28A0092B-C50C-407E-A947-70E740481C1C}">
                <a14:useLocalDpi xmlns:a14="http://schemas.microsoft.com/office/drawing/2010/main" val="0"/>
              </a:ext>
            </a:extLst>
          </a:blip>
          <a:srcRect r="75471"/>
          <a:stretch/>
        </p:blipFill>
        <p:spPr>
          <a:xfrm>
            <a:off x="337946" y="-84775"/>
            <a:ext cx="838888" cy="949173"/>
          </a:xfrm>
          <a:prstGeom prst="rect">
            <a:avLst/>
          </a:prstGeom>
        </p:spPr>
      </p:pic>
      <p:sp>
        <p:nvSpPr>
          <p:cNvPr id="10" name="TextBox 9">
            <a:extLst>
              <a:ext uri="{FF2B5EF4-FFF2-40B4-BE49-F238E27FC236}">
                <a16:creationId xmlns:a16="http://schemas.microsoft.com/office/drawing/2014/main" id="{F6D31DDF-DF9C-4576-80EA-A654E4CD0E94}"/>
              </a:ext>
            </a:extLst>
          </p:cNvPr>
          <p:cNvSpPr txBox="1"/>
          <p:nvPr/>
        </p:nvSpPr>
        <p:spPr>
          <a:xfrm>
            <a:off x="1176834" y="66647"/>
            <a:ext cx="4575233" cy="646331"/>
          </a:xfrm>
          <a:prstGeom prst="rect">
            <a:avLst/>
          </a:prstGeom>
          <a:noFill/>
        </p:spPr>
        <p:txBody>
          <a:bodyPr wrap="square" rtlCol="0">
            <a:spAutoFit/>
          </a:bodyPr>
          <a:lstStyle/>
          <a:p>
            <a:r>
              <a:rPr lang="en-US" b="1" err="1">
                <a:solidFill>
                  <a:schemeClr val="tx1">
                    <a:lumMod val="85000"/>
                    <a:lumOff val="15000"/>
                  </a:schemeClr>
                </a:solidFill>
                <a:latin typeface="Arial" panose="020B0604020202020204" pitchFamily="34" charset="0"/>
                <a:cs typeface="Arial" panose="020B0604020202020204" pitchFamily="34" charset="0"/>
              </a:rPr>
              <a:t>Đại</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Học</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Quốc</a:t>
            </a:r>
            <a:r>
              <a:rPr lang="en-US" b="1">
                <a:solidFill>
                  <a:schemeClr val="tx1">
                    <a:lumMod val="85000"/>
                    <a:lumOff val="15000"/>
                  </a:schemeClr>
                </a:solidFill>
                <a:latin typeface="Arial" panose="020B0604020202020204" pitchFamily="34" charset="0"/>
                <a:cs typeface="Arial" panose="020B0604020202020204" pitchFamily="34" charset="0"/>
              </a:rPr>
              <a:t> Gia TP. HCM</a:t>
            </a:r>
          </a:p>
          <a:p>
            <a:r>
              <a:rPr lang="en-US" b="1">
                <a:solidFill>
                  <a:schemeClr val="tx1">
                    <a:lumMod val="85000"/>
                    <a:lumOff val="15000"/>
                  </a:schemeClr>
                </a:solidFill>
                <a:latin typeface="Arial" panose="020B0604020202020204" pitchFamily="34" charset="0"/>
                <a:cs typeface="Arial" panose="020B0604020202020204" pitchFamily="34" charset="0"/>
              </a:rPr>
              <a:t>Tr</a:t>
            </a:r>
            <a:r>
              <a:rPr lang="vi-VN" b="1">
                <a:solidFill>
                  <a:schemeClr val="tx1">
                    <a:lumMod val="85000"/>
                    <a:lumOff val="15000"/>
                  </a:schemeClr>
                </a:solidFill>
                <a:latin typeface="Arial" panose="020B0604020202020204" pitchFamily="34" charset="0"/>
                <a:cs typeface="Arial" panose="020B0604020202020204" pitchFamily="34" charset="0"/>
              </a:rPr>
              <a:t>ư</a:t>
            </a:r>
            <a:r>
              <a:rPr lang="en-US" b="1" err="1">
                <a:solidFill>
                  <a:schemeClr val="tx1">
                    <a:lumMod val="85000"/>
                    <a:lumOff val="15000"/>
                  </a:schemeClr>
                </a:solidFill>
                <a:latin typeface="Arial" panose="020B0604020202020204" pitchFamily="34" charset="0"/>
                <a:cs typeface="Arial" panose="020B0604020202020204" pitchFamily="34" charset="0"/>
              </a:rPr>
              <a:t>ờng</a:t>
            </a:r>
            <a:r>
              <a:rPr lang="en-US" b="1">
                <a:solidFill>
                  <a:schemeClr val="tx1">
                    <a:lumMod val="85000"/>
                    <a:lumOff val="15000"/>
                  </a:schemeClr>
                </a:solidFill>
                <a:latin typeface="Arial" panose="020B0604020202020204" pitchFamily="34" charset="0"/>
                <a:cs typeface="Arial" panose="020B0604020202020204" pitchFamily="34" charset="0"/>
              </a:rPr>
              <a:t> ĐH </a:t>
            </a:r>
            <a:r>
              <a:rPr lang="en-US" b="1" err="1">
                <a:solidFill>
                  <a:schemeClr val="tx1">
                    <a:lumMod val="85000"/>
                    <a:lumOff val="15000"/>
                  </a:schemeClr>
                </a:solidFill>
                <a:latin typeface="Arial" panose="020B0604020202020204" pitchFamily="34" charset="0"/>
                <a:cs typeface="Arial" panose="020B0604020202020204" pitchFamily="34" charset="0"/>
              </a:rPr>
              <a:t>Công</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nghệ</a:t>
            </a:r>
            <a:r>
              <a:rPr lang="en-US" b="1">
                <a:solidFill>
                  <a:schemeClr val="tx1">
                    <a:lumMod val="85000"/>
                    <a:lumOff val="15000"/>
                  </a:schemeClr>
                </a:solidFill>
                <a:latin typeface="Arial" panose="020B0604020202020204" pitchFamily="34" charset="0"/>
                <a:cs typeface="Arial" panose="020B0604020202020204" pitchFamily="34" charset="0"/>
              </a:rPr>
              <a:t> </a:t>
            </a:r>
            <a:r>
              <a:rPr lang="en-US" b="1" err="1">
                <a:solidFill>
                  <a:schemeClr val="tx1">
                    <a:lumMod val="85000"/>
                    <a:lumOff val="15000"/>
                  </a:schemeClr>
                </a:solidFill>
                <a:latin typeface="Arial" panose="020B0604020202020204" pitchFamily="34" charset="0"/>
                <a:cs typeface="Arial" panose="020B0604020202020204" pitchFamily="34" charset="0"/>
              </a:rPr>
              <a:t>Thông</a:t>
            </a:r>
            <a:r>
              <a:rPr lang="en-US" b="1">
                <a:solidFill>
                  <a:schemeClr val="tx1">
                    <a:lumMod val="85000"/>
                    <a:lumOff val="15000"/>
                  </a:schemeClr>
                </a:solidFill>
                <a:latin typeface="Arial" panose="020B0604020202020204" pitchFamily="34" charset="0"/>
                <a:cs typeface="Arial" panose="020B0604020202020204" pitchFamily="34" charset="0"/>
              </a:rPr>
              <a:t> tin</a:t>
            </a:r>
          </a:p>
        </p:txBody>
      </p:sp>
      <p:pic>
        <p:nvPicPr>
          <p:cNvPr id="8" name="Picture 2" descr="See the source image">
            <a:extLst>
              <a:ext uri="{FF2B5EF4-FFF2-40B4-BE49-F238E27FC236}">
                <a16:creationId xmlns:a16="http://schemas.microsoft.com/office/drawing/2014/main" id="{662E8E6C-6F5F-4E63-8FF6-F96A95ADD0CA}"/>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7609645" y="210389"/>
            <a:ext cx="1128045" cy="400495"/>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3542017" y="4061218"/>
            <a:ext cx="5269568" cy="2123658"/>
          </a:xfrm>
          <a:prstGeom prst="rect">
            <a:avLst/>
          </a:prstGeom>
        </p:spPr>
        <p:txBody>
          <a:bodyPr wrap="square">
            <a:spAutoFit/>
          </a:bodyPr>
          <a:lstStyle/>
          <a:p>
            <a:r>
              <a:rPr lang="vi-VN" sz="6600" b="1">
                <a:solidFill>
                  <a:schemeClr val="bg1"/>
                </a:solidFill>
              </a:rPr>
              <a:t>CẢM ƠN ĐÃ THEO DÕI</a:t>
            </a:r>
            <a:endParaRPr lang="en-US" sz="6600">
              <a:solidFill>
                <a:schemeClr val="bg1"/>
              </a:solidFill>
            </a:endParaRPr>
          </a:p>
        </p:txBody>
      </p:sp>
    </p:spTree>
    <p:extLst>
      <p:ext uri="{BB962C8B-B14F-4D97-AF65-F5344CB8AC3E}">
        <p14:creationId xmlns:p14="http://schemas.microsoft.com/office/powerpoint/2010/main" val="28450336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E32BE3A-A33B-4ED1-A5AC-AB51F56EB843}"/>
              </a:ext>
            </a:extLst>
          </p:cNvPr>
          <p:cNvSpPr/>
          <p:nvPr/>
        </p:nvSpPr>
        <p:spPr>
          <a:xfrm>
            <a:off x="0" y="-1"/>
            <a:ext cx="9144000" cy="6848273"/>
          </a:xfrm>
          <a:prstGeom prst="rect">
            <a:avLst/>
          </a:prstGeom>
          <a:solidFill>
            <a:schemeClr val="dk1">
              <a:alpha val="1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DD5255-AE4D-4F8C-8442-E89ED7FB1400}"/>
              </a:ext>
            </a:extLst>
          </p:cNvPr>
          <p:cNvSpPr>
            <a:spLocks noGrp="1"/>
          </p:cNvSpPr>
          <p:nvPr>
            <p:ph type="ctrTitle"/>
          </p:nvPr>
        </p:nvSpPr>
        <p:spPr>
          <a:xfrm>
            <a:off x="938720" y="3348136"/>
            <a:ext cx="7772400" cy="1826209"/>
          </a:xfrm>
          <a:solidFill>
            <a:schemeClr val="dk1">
              <a:alpha val="50000"/>
            </a:schemeClr>
          </a:solidFill>
        </p:spPr>
        <p:style>
          <a:lnRef idx="2">
            <a:schemeClr val="accent1"/>
          </a:lnRef>
          <a:fillRef idx="1">
            <a:schemeClr val="lt1"/>
          </a:fillRef>
          <a:effectRef idx="0">
            <a:schemeClr val="accent1"/>
          </a:effectRef>
          <a:fontRef idx="minor">
            <a:schemeClr val="dk1"/>
          </a:fontRef>
        </p:style>
        <p:txBody>
          <a:bodyPr>
            <a:normAutofit/>
          </a:bodyPr>
          <a:lstStyle/>
          <a:p>
            <a:pPr algn="r"/>
            <a:r>
              <a:rPr lang="en-US" sz="2200" i="1" err="1">
                <a:solidFill>
                  <a:schemeClr val="bg1"/>
                </a:solidFill>
              </a:rPr>
              <a:t>Nhóm</a:t>
            </a:r>
            <a:r>
              <a:rPr lang="en-US" sz="2200" i="1">
                <a:solidFill>
                  <a:schemeClr val="bg1"/>
                </a:solidFill>
              </a:rPr>
              <a:t> </a:t>
            </a:r>
            <a:r>
              <a:rPr lang="en-US" sz="2200" i="1" err="1">
                <a:solidFill>
                  <a:schemeClr val="bg1"/>
                </a:solidFill>
              </a:rPr>
              <a:t>nghiên</a:t>
            </a:r>
            <a:r>
              <a:rPr lang="en-US" sz="2200" i="1">
                <a:solidFill>
                  <a:schemeClr val="bg1"/>
                </a:solidFill>
              </a:rPr>
              <a:t> </a:t>
            </a:r>
            <a:r>
              <a:rPr lang="en-US" sz="2200" i="1" err="1">
                <a:solidFill>
                  <a:schemeClr val="bg1"/>
                </a:solidFill>
              </a:rPr>
              <a:t>cứu</a:t>
            </a:r>
            <a:r>
              <a:rPr lang="en-US" sz="2200" i="1">
                <a:solidFill>
                  <a:schemeClr val="bg1"/>
                </a:solidFill>
              </a:rPr>
              <a:t> </a:t>
            </a:r>
            <a:r>
              <a:rPr lang="en-US" sz="2200" i="1" err="1">
                <a:solidFill>
                  <a:schemeClr val="bg1"/>
                </a:solidFill>
              </a:rPr>
              <a:t>InSecLab</a:t>
            </a:r>
            <a:br>
              <a:rPr lang="en-US" sz="2200" i="1">
                <a:solidFill>
                  <a:schemeClr val="bg1"/>
                </a:solidFill>
              </a:rPr>
            </a:br>
            <a:r>
              <a:rPr lang="en-US" sz="4600" b="1" err="1">
                <a:solidFill>
                  <a:schemeClr val="bg1"/>
                </a:solidFill>
              </a:rPr>
              <a:t>Phòng</a:t>
            </a:r>
            <a:r>
              <a:rPr lang="en-US" sz="4600" b="1">
                <a:solidFill>
                  <a:schemeClr val="bg1"/>
                </a:solidFill>
              </a:rPr>
              <a:t> </a:t>
            </a:r>
            <a:r>
              <a:rPr lang="en-US" sz="4600" b="1" err="1">
                <a:solidFill>
                  <a:schemeClr val="bg1"/>
                </a:solidFill>
              </a:rPr>
              <a:t>Thí</a:t>
            </a:r>
            <a:r>
              <a:rPr lang="en-US" sz="4600" b="1">
                <a:solidFill>
                  <a:schemeClr val="bg1"/>
                </a:solidFill>
              </a:rPr>
              <a:t> </a:t>
            </a:r>
            <a:r>
              <a:rPr lang="en-US" sz="4600" b="1" err="1">
                <a:solidFill>
                  <a:schemeClr val="bg1"/>
                </a:solidFill>
              </a:rPr>
              <a:t>nghiệm</a:t>
            </a:r>
            <a:r>
              <a:rPr lang="en-US" sz="4600" b="1">
                <a:solidFill>
                  <a:schemeClr val="bg1"/>
                </a:solidFill>
              </a:rPr>
              <a:t> </a:t>
            </a:r>
            <a:br>
              <a:rPr lang="en-US" sz="4600" b="1">
                <a:solidFill>
                  <a:schemeClr val="bg1"/>
                </a:solidFill>
              </a:rPr>
            </a:br>
            <a:r>
              <a:rPr lang="en-US" sz="4600" b="1">
                <a:solidFill>
                  <a:schemeClr val="bg1"/>
                </a:solidFill>
              </a:rPr>
              <a:t>An </a:t>
            </a:r>
            <a:r>
              <a:rPr lang="en-US" sz="4600" b="1" err="1">
                <a:solidFill>
                  <a:schemeClr val="bg1"/>
                </a:solidFill>
              </a:rPr>
              <a:t>toàn</a:t>
            </a:r>
            <a:r>
              <a:rPr lang="en-US" sz="4600" b="1">
                <a:solidFill>
                  <a:schemeClr val="bg1"/>
                </a:solidFill>
              </a:rPr>
              <a:t> </a:t>
            </a:r>
            <a:r>
              <a:rPr lang="en-US" sz="4600" b="1" err="1">
                <a:solidFill>
                  <a:schemeClr val="bg1"/>
                </a:solidFill>
              </a:rPr>
              <a:t>thông</a:t>
            </a:r>
            <a:r>
              <a:rPr lang="en-US" sz="4600" b="1">
                <a:solidFill>
                  <a:schemeClr val="bg1"/>
                </a:solidFill>
              </a:rPr>
              <a:t> tin</a:t>
            </a:r>
          </a:p>
        </p:txBody>
      </p:sp>
      <p:sp>
        <p:nvSpPr>
          <p:cNvPr id="3" name="Subtitle 2">
            <a:extLst>
              <a:ext uri="{FF2B5EF4-FFF2-40B4-BE49-F238E27FC236}">
                <a16:creationId xmlns:a16="http://schemas.microsoft.com/office/drawing/2014/main" id="{7494A592-F69E-49DD-A736-C2E81C922706}"/>
              </a:ext>
            </a:extLst>
          </p:cNvPr>
          <p:cNvSpPr>
            <a:spLocks noGrp="1"/>
          </p:cNvSpPr>
          <p:nvPr>
            <p:ph type="subTitle" idx="1"/>
          </p:nvPr>
        </p:nvSpPr>
        <p:spPr>
          <a:xfrm>
            <a:off x="2511705" y="5486400"/>
            <a:ext cx="6955503" cy="1142528"/>
          </a:xfrm>
        </p:spPr>
        <p:txBody>
          <a:bodyPr>
            <a:noAutofit/>
          </a:bodyPr>
          <a:lstStyle/>
          <a:p>
            <a:pPr algn="l"/>
            <a:r>
              <a:rPr lang="en-US" sz="2000" b="1">
                <a:solidFill>
                  <a:schemeClr val="bg1"/>
                </a:solidFill>
              </a:rPr>
              <a:t>Email: inseclab@uit.edu.vn</a:t>
            </a:r>
          </a:p>
          <a:p>
            <a:pPr algn="l"/>
            <a:r>
              <a:rPr lang="en-US" sz="2000" b="1">
                <a:solidFill>
                  <a:schemeClr val="bg1"/>
                </a:solidFill>
              </a:rPr>
              <a:t>Website: </a:t>
            </a:r>
            <a:r>
              <a:rPr lang="en-US" sz="2000">
                <a:solidFill>
                  <a:schemeClr val="bg1"/>
                </a:solidFill>
              </a:rPr>
              <a:t>https://inseclab.uit.edu.vn/</a:t>
            </a:r>
          </a:p>
          <a:p>
            <a:pPr algn="l"/>
            <a:r>
              <a:rPr lang="en-US" sz="2000" b="1" err="1">
                <a:solidFill>
                  <a:schemeClr val="bg1"/>
                </a:solidFill>
              </a:rPr>
              <a:t>Fanpage</a:t>
            </a:r>
            <a:r>
              <a:rPr lang="en-US" sz="2000">
                <a:solidFill>
                  <a:schemeClr val="bg1"/>
                </a:solidFill>
              </a:rPr>
              <a:t>: https://www.facebook.com/inseclab</a:t>
            </a:r>
          </a:p>
        </p:txBody>
      </p:sp>
      <p:cxnSp>
        <p:nvCxnSpPr>
          <p:cNvPr id="5" name="Straight Connector 4">
            <a:extLst>
              <a:ext uri="{FF2B5EF4-FFF2-40B4-BE49-F238E27FC236}">
                <a16:creationId xmlns:a16="http://schemas.microsoft.com/office/drawing/2014/main" id="{A487AE24-2B2E-4A94-81DC-5C11C11A0A01}"/>
              </a:ext>
            </a:extLst>
          </p:cNvPr>
          <p:cNvCxnSpPr/>
          <p:nvPr/>
        </p:nvCxnSpPr>
        <p:spPr>
          <a:xfrm flipV="1">
            <a:off x="955040" y="4135121"/>
            <a:ext cx="0" cy="1767"/>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993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485614" y="2094613"/>
            <a:ext cx="8096684" cy="417333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vi-VN"/>
              <a:t>PHẦN I: CƠ SỞ LÝ THUYẾT</a:t>
            </a:r>
            <a:endParaRPr lang="en-US"/>
          </a:p>
        </p:txBody>
      </p:sp>
      <p:sp>
        <p:nvSpPr>
          <p:cNvPr id="4" name="Slide Number Placeholder 3"/>
          <p:cNvSpPr>
            <a:spLocks noGrp="1"/>
          </p:cNvSpPr>
          <p:nvPr>
            <p:ph type="sldNum" sz="quarter" idx="12"/>
          </p:nvPr>
        </p:nvSpPr>
        <p:spPr/>
        <p:txBody>
          <a:bodyPr/>
          <a:lstStyle/>
          <a:p>
            <a:fld id="{B487F271-60DF-4592-BB7F-B45BB4441AA9}" type="slidenum">
              <a:rPr lang="en-US" smtClean="0"/>
              <a:pPr/>
              <a:t>4</a:t>
            </a:fld>
            <a:endParaRPr lang="en-US"/>
          </a:p>
        </p:txBody>
      </p:sp>
      <p:grpSp>
        <p:nvGrpSpPr>
          <p:cNvPr id="11" name="Group 10"/>
          <p:cNvGrpSpPr/>
          <p:nvPr/>
        </p:nvGrpSpPr>
        <p:grpSpPr>
          <a:xfrm>
            <a:off x="308169" y="1655052"/>
            <a:ext cx="4901784" cy="893136"/>
            <a:chOff x="403862" y="1144690"/>
            <a:chExt cx="4901784" cy="893136"/>
          </a:xfrm>
        </p:grpSpPr>
        <p:grpSp>
          <p:nvGrpSpPr>
            <p:cNvPr id="8" name="Group 2"/>
            <p:cNvGrpSpPr/>
            <p:nvPr/>
          </p:nvGrpSpPr>
          <p:grpSpPr>
            <a:xfrm>
              <a:off x="403862" y="1144690"/>
              <a:ext cx="4901784" cy="893136"/>
              <a:chOff x="0" y="0"/>
              <a:chExt cx="2912253" cy="894902"/>
            </a:xfrm>
            <a:solidFill>
              <a:schemeClr val="accent5">
                <a:lumMod val="20000"/>
                <a:lumOff val="80000"/>
              </a:schemeClr>
            </a:solidFill>
          </p:grpSpPr>
          <p:sp>
            <p:nvSpPr>
              <p:cNvPr id="9" name="Freeform 3"/>
              <p:cNvSpPr/>
              <p:nvPr/>
            </p:nvSpPr>
            <p:spPr>
              <a:xfrm>
                <a:off x="0" y="0"/>
                <a:ext cx="2912253" cy="894902"/>
              </a:xfrm>
              <a:custGeom>
                <a:avLst/>
                <a:gdLst/>
                <a:ahLst/>
                <a:cxnLst/>
                <a:rect l="l" t="t" r="r" b="b"/>
                <a:pathLst>
                  <a:path w="2912253" h="894902">
                    <a:moveTo>
                      <a:pt x="35708" y="0"/>
                    </a:moveTo>
                    <a:lnTo>
                      <a:pt x="2876546" y="0"/>
                    </a:lnTo>
                    <a:cubicBezTo>
                      <a:pt x="2886016" y="0"/>
                      <a:pt x="2895098" y="3762"/>
                      <a:pt x="2901795" y="10459"/>
                    </a:cubicBezTo>
                    <a:cubicBezTo>
                      <a:pt x="2908491" y="17155"/>
                      <a:pt x="2912253" y="26238"/>
                      <a:pt x="2912253" y="35708"/>
                    </a:cubicBezTo>
                    <a:lnTo>
                      <a:pt x="2912253" y="859194"/>
                    </a:lnTo>
                    <a:cubicBezTo>
                      <a:pt x="2912253" y="878915"/>
                      <a:pt x="2896266" y="894902"/>
                      <a:pt x="2876546" y="894902"/>
                    </a:cubicBezTo>
                    <a:lnTo>
                      <a:pt x="35708" y="894902"/>
                    </a:lnTo>
                    <a:cubicBezTo>
                      <a:pt x="15987" y="894902"/>
                      <a:pt x="0" y="878915"/>
                      <a:pt x="0" y="859194"/>
                    </a:cubicBezTo>
                    <a:lnTo>
                      <a:pt x="0" y="35708"/>
                    </a:lnTo>
                    <a:cubicBezTo>
                      <a:pt x="0" y="15987"/>
                      <a:pt x="15987" y="0"/>
                      <a:pt x="35708" y="0"/>
                    </a:cubicBezTo>
                    <a:close/>
                  </a:path>
                </a:pathLst>
              </a:custGeom>
              <a:grpFill/>
            </p:spPr>
            <p:txBody>
              <a:bodyPr/>
              <a:lstStyle/>
              <a:p>
                <a:endParaRPr lang="en-US"/>
              </a:p>
            </p:txBody>
          </p:sp>
          <p:sp>
            <p:nvSpPr>
              <p:cNvPr id="10" name="TextBox 4"/>
              <p:cNvSpPr txBox="1"/>
              <p:nvPr/>
            </p:nvSpPr>
            <p:spPr>
              <a:xfrm>
                <a:off x="0" y="-66675"/>
                <a:ext cx="2912253" cy="961577"/>
              </a:xfrm>
              <a:prstGeom prst="rect">
                <a:avLst/>
              </a:prstGeom>
              <a:grpFill/>
            </p:spPr>
            <p:txBody>
              <a:bodyPr lIns="25400" tIns="25400" rIns="25400" bIns="25400" rtlCol="0" anchor="ctr"/>
              <a:lstStyle/>
              <a:p>
                <a:pPr algn="ctr">
                  <a:lnSpc>
                    <a:spcPts val="1330"/>
                  </a:lnSpc>
                  <a:spcBef>
                    <a:spcPct val="0"/>
                  </a:spcBef>
                </a:pPr>
                <a:endParaRPr sz="900"/>
              </a:p>
            </p:txBody>
          </p:sp>
        </p:grpSp>
        <p:sp>
          <p:nvSpPr>
            <p:cNvPr id="5" name="TextBox 2"/>
            <p:cNvSpPr txBox="1"/>
            <p:nvPr/>
          </p:nvSpPr>
          <p:spPr>
            <a:xfrm>
              <a:off x="514349" y="1366838"/>
              <a:ext cx="4791297" cy="455061"/>
            </a:xfrm>
            <a:prstGeom prst="rect">
              <a:avLst/>
            </a:prstGeom>
          </p:spPr>
          <p:txBody>
            <a:bodyPr wrap="square" lIns="0" tIns="0" rIns="0" bIns="0" rtlCol="0" anchor="t">
              <a:spAutoFit/>
            </a:bodyPr>
            <a:lstStyle/>
            <a:p>
              <a:pPr algn="ctr">
                <a:lnSpc>
                  <a:spcPts val="3499"/>
                </a:lnSpc>
              </a:pPr>
              <a:r>
                <a:rPr lang="en-US" sz="3499" spc="171">
                  <a:solidFill>
                    <a:srgbClr val="290606"/>
                  </a:solidFill>
                  <a:latin typeface="Cheddar"/>
                </a:rPr>
                <a:t>BOTNET LÀ GÌ?</a:t>
              </a:r>
            </a:p>
          </p:txBody>
        </p:sp>
      </p:grpSp>
      <p:sp>
        <p:nvSpPr>
          <p:cNvPr id="13" name="TextBox 6">
            <a:extLst>
              <a:ext uri="{FF2B5EF4-FFF2-40B4-BE49-F238E27FC236}">
                <a16:creationId xmlns:a16="http://schemas.microsoft.com/office/drawing/2014/main" id="{AE1A6789-25FE-838E-D688-AF35C55FD045}"/>
              </a:ext>
            </a:extLst>
          </p:cNvPr>
          <p:cNvSpPr txBox="1"/>
          <p:nvPr/>
        </p:nvSpPr>
        <p:spPr>
          <a:xfrm>
            <a:off x="1281029" y="5881505"/>
            <a:ext cx="6581941"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1: </a:t>
            </a:r>
            <a:r>
              <a:rPr lang="en-US" sz="2000" i="1" spc="49" err="1">
                <a:solidFill>
                  <a:srgbClr val="000000"/>
                </a:solidFill>
                <a:latin typeface="Telegraf"/>
              </a:rPr>
              <a:t>Kiến</a:t>
            </a:r>
            <a:r>
              <a:rPr lang="en-US" sz="2000" i="1" spc="49">
                <a:solidFill>
                  <a:srgbClr val="000000"/>
                </a:solidFill>
                <a:latin typeface="Telegraf"/>
              </a:rPr>
              <a:t> </a:t>
            </a:r>
            <a:r>
              <a:rPr lang="en-US" sz="2000" i="1" spc="49" err="1">
                <a:solidFill>
                  <a:srgbClr val="000000"/>
                </a:solidFill>
                <a:latin typeface="Telegraf"/>
              </a:rPr>
              <a:t>trúc</a:t>
            </a:r>
            <a:r>
              <a:rPr lang="en-US" sz="2000" i="1" spc="49">
                <a:solidFill>
                  <a:srgbClr val="000000"/>
                </a:solidFill>
                <a:latin typeface="Telegraf"/>
              </a:rPr>
              <a:t> </a:t>
            </a:r>
            <a:r>
              <a:rPr lang="en-US" sz="2000" i="1" spc="49" err="1">
                <a:solidFill>
                  <a:srgbClr val="000000"/>
                </a:solidFill>
                <a:latin typeface="Telegraf"/>
              </a:rPr>
              <a:t>điển</a:t>
            </a:r>
            <a:r>
              <a:rPr lang="en-US" sz="2000" i="1" spc="49">
                <a:solidFill>
                  <a:srgbClr val="000000"/>
                </a:solidFill>
                <a:latin typeface="Telegraf"/>
              </a:rPr>
              <a:t> </a:t>
            </a:r>
            <a:r>
              <a:rPr lang="en-US" sz="2000" i="1" spc="49" err="1">
                <a:solidFill>
                  <a:srgbClr val="000000"/>
                </a:solidFill>
                <a:latin typeface="Telegraf"/>
              </a:rPr>
              <a:t>hình</a:t>
            </a:r>
            <a:r>
              <a:rPr lang="en-US" sz="2000" i="1" spc="49">
                <a:solidFill>
                  <a:srgbClr val="000000"/>
                </a:solidFill>
                <a:latin typeface="Telegraf"/>
              </a:rPr>
              <a:t> </a:t>
            </a:r>
            <a:r>
              <a:rPr lang="en-US" sz="2000" i="1" spc="49" err="1">
                <a:solidFill>
                  <a:srgbClr val="000000"/>
                </a:solidFill>
                <a:latin typeface="Telegraf"/>
              </a:rPr>
              <a:t>của</a:t>
            </a:r>
            <a:r>
              <a:rPr lang="en-US" sz="2000" i="1" spc="49">
                <a:solidFill>
                  <a:srgbClr val="000000"/>
                </a:solidFill>
                <a:latin typeface="Telegraf"/>
              </a:rPr>
              <a:t> </a:t>
            </a:r>
            <a:r>
              <a:rPr lang="en-US" sz="2000" i="1" spc="49" err="1">
                <a:solidFill>
                  <a:srgbClr val="000000"/>
                </a:solidFill>
                <a:latin typeface="Telegraf"/>
              </a:rPr>
              <a:t>một</a:t>
            </a:r>
            <a:r>
              <a:rPr lang="en-US" sz="2000" i="1" spc="49">
                <a:solidFill>
                  <a:srgbClr val="000000"/>
                </a:solidFill>
                <a:latin typeface="Telegraf"/>
              </a:rPr>
              <a:t> botnet.</a:t>
            </a:r>
          </a:p>
        </p:txBody>
      </p:sp>
      <p:pic>
        <p:nvPicPr>
          <p:cNvPr id="6" name="Picture 5" descr="A diagram of a computer network&#10;&#10;Description automatically generated">
            <a:extLst>
              <a:ext uri="{FF2B5EF4-FFF2-40B4-BE49-F238E27FC236}">
                <a16:creationId xmlns:a16="http://schemas.microsoft.com/office/drawing/2014/main" id="{2702C373-A4BB-71DA-21C7-F40197A195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0082" y="2716854"/>
            <a:ext cx="3733800" cy="2780058"/>
          </a:xfrm>
          <a:prstGeom prst="rect">
            <a:avLst/>
          </a:prstGeom>
        </p:spPr>
      </p:pic>
    </p:spTree>
    <p:extLst>
      <p:ext uri="{BB962C8B-B14F-4D97-AF65-F5344CB8AC3E}">
        <p14:creationId xmlns:p14="http://schemas.microsoft.com/office/powerpoint/2010/main" val="39942229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1977656" y="1852154"/>
            <a:ext cx="6643830" cy="4391891"/>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309268" y="2324643"/>
            <a:ext cx="2907569" cy="959679"/>
            <a:chOff x="327039" y="2315121"/>
            <a:chExt cx="2907569" cy="959679"/>
          </a:xfrm>
        </p:grpSpPr>
        <p:grpSp>
          <p:nvGrpSpPr>
            <p:cNvPr id="7" name="Group 2"/>
            <p:cNvGrpSpPr/>
            <p:nvPr/>
          </p:nvGrpSpPr>
          <p:grpSpPr>
            <a:xfrm>
              <a:off x="327039" y="2315121"/>
              <a:ext cx="2907569" cy="959679"/>
              <a:chOff x="-411586" y="-66675"/>
              <a:chExt cx="3492651" cy="961577"/>
            </a:xfrm>
            <a:solidFill>
              <a:schemeClr val="accent5">
                <a:lumMod val="20000"/>
                <a:lumOff val="80000"/>
              </a:schemeClr>
            </a:solidFill>
          </p:grpSpPr>
          <p:sp>
            <p:nvSpPr>
              <p:cNvPr id="8" name="Freeform 3"/>
              <p:cNvSpPr/>
              <p:nvPr/>
            </p:nvSpPr>
            <p:spPr>
              <a:xfrm>
                <a:off x="0" y="0"/>
                <a:ext cx="2912253" cy="894902"/>
              </a:xfrm>
              <a:custGeom>
                <a:avLst/>
                <a:gdLst/>
                <a:ahLst/>
                <a:cxnLst/>
                <a:rect l="l" t="t" r="r" b="b"/>
                <a:pathLst>
                  <a:path w="2912253" h="894902">
                    <a:moveTo>
                      <a:pt x="35708" y="0"/>
                    </a:moveTo>
                    <a:lnTo>
                      <a:pt x="2876546" y="0"/>
                    </a:lnTo>
                    <a:cubicBezTo>
                      <a:pt x="2886016" y="0"/>
                      <a:pt x="2895098" y="3762"/>
                      <a:pt x="2901795" y="10459"/>
                    </a:cubicBezTo>
                    <a:cubicBezTo>
                      <a:pt x="2908491" y="17155"/>
                      <a:pt x="2912253" y="26238"/>
                      <a:pt x="2912253" y="35708"/>
                    </a:cubicBezTo>
                    <a:lnTo>
                      <a:pt x="2912253" y="859194"/>
                    </a:lnTo>
                    <a:cubicBezTo>
                      <a:pt x="2912253" y="878915"/>
                      <a:pt x="2896266" y="894902"/>
                      <a:pt x="2876546" y="894902"/>
                    </a:cubicBezTo>
                    <a:lnTo>
                      <a:pt x="35708" y="894902"/>
                    </a:lnTo>
                    <a:cubicBezTo>
                      <a:pt x="15987" y="894902"/>
                      <a:pt x="0" y="878915"/>
                      <a:pt x="0" y="859194"/>
                    </a:cubicBezTo>
                    <a:lnTo>
                      <a:pt x="0" y="35708"/>
                    </a:lnTo>
                    <a:cubicBezTo>
                      <a:pt x="0" y="15987"/>
                      <a:pt x="15987" y="0"/>
                      <a:pt x="35708" y="0"/>
                    </a:cubicBezTo>
                    <a:close/>
                  </a:path>
                </a:pathLst>
              </a:custGeom>
              <a:grpFill/>
            </p:spPr>
            <p:txBody>
              <a:bodyPr/>
              <a:lstStyle/>
              <a:p>
                <a:endParaRPr lang="en-US"/>
              </a:p>
            </p:txBody>
          </p:sp>
          <p:sp>
            <p:nvSpPr>
              <p:cNvPr id="9" name="TextBox 4"/>
              <p:cNvSpPr txBox="1"/>
              <p:nvPr/>
            </p:nvSpPr>
            <p:spPr>
              <a:xfrm>
                <a:off x="-411586" y="-66675"/>
                <a:ext cx="3492651" cy="961577"/>
              </a:xfrm>
              <a:prstGeom prst="rect">
                <a:avLst/>
              </a:prstGeom>
              <a:grpFill/>
            </p:spPr>
            <p:txBody>
              <a:bodyPr lIns="25400" tIns="25400" rIns="25400" bIns="25400" rtlCol="0" anchor="ctr"/>
              <a:lstStyle/>
              <a:p>
                <a:pPr algn="ctr">
                  <a:lnSpc>
                    <a:spcPts val="1330"/>
                  </a:lnSpc>
                  <a:spcBef>
                    <a:spcPct val="0"/>
                  </a:spcBef>
                </a:pPr>
                <a:endParaRPr sz="900"/>
              </a:p>
            </p:txBody>
          </p:sp>
        </p:grpSp>
        <p:sp>
          <p:nvSpPr>
            <p:cNvPr id="2" name="TextBox 2"/>
            <p:cNvSpPr txBox="1"/>
            <p:nvPr/>
          </p:nvSpPr>
          <p:spPr>
            <a:xfrm>
              <a:off x="380645" y="2600701"/>
              <a:ext cx="2800355" cy="455061"/>
            </a:xfrm>
            <a:prstGeom prst="rect">
              <a:avLst/>
            </a:prstGeom>
          </p:spPr>
          <p:txBody>
            <a:bodyPr wrap="square" lIns="0" tIns="0" rIns="0" bIns="0" rtlCol="0" anchor="t">
              <a:spAutoFit/>
            </a:bodyPr>
            <a:lstStyle/>
            <a:p>
              <a:pPr algn="ctr">
                <a:lnSpc>
                  <a:spcPts val="3499"/>
                </a:lnSpc>
              </a:pPr>
              <a:r>
                <a:rPr lang="en-US" sz="3499" spc="171">
                  <a:solidFill>
                    <a:srgbClr val="290606"/>
                  </a:solidFill>
                  <a:latin typeface="Cheddar"/>
                </a:rPr>
                <a:t>DGA BOTNET</a:t>
              </a:r>
            </a:p>
          </p:txBody>
        </p:sp>
      </p:grpSp>
      <p:sp>
        <p:nvSpPr>
          <p:cNvPr id="3" name="TextBox 3"/>
          <p:cNvSpPr txBox="1"/>
          <p:nvPr/>
        </p:nvSpPr>
        <p:spPr>
          <a:xfrm>
            <a:off x="3381492" y="1932967"/>
            <a:ext cx="4808744" cy="3820726"/>
          </a:xfrm>
          <a:prstGeom prst="rect">
            <a:avLst/>
          </a:prstGeom>
        </p:spPr>
        <p:txBody>
          <a:bodyPr lIns="0" tIns="0" rIns="0" bIns="0" rtlCol="0" anchor="t">
            <a:spAutoFit/>
          </a:bodyPr>
          <a:lstStyle/>
          <a:p>
            <a:pPr>
              <a:lnSpc>
                <a:spcPct val="150000"/>
              </a:lnSpc>
            </a:pPr>
            <a:r>
              <a:rPr lang="en-US" sz="2400" spc="86">
                <a:solidFill>
                  <a:srgbClr val="290606"/>
                </a:solidFill>
                <a:latin typeface="Telegraf"/>
              </a:rPr>
              <a:t>M</a:t>
            </a:r>
            <a:r>
              <a:rPr lang="vi-VN" sz="2400" spc="86">
                <a:solidFill>
                  <a:srgbClr val="290606"/>
                </a:solidFill>
                <a:latin typeface="Telegraf"/>
              </a:rPr>
              <a:t>ột dạng Botnet được triển khai theo mô hình Client-Server. </a:t>
            </a:r>
            <a:r>
              <a:rPr lang="en-US" sz="2400" spc="86">
                <a:solidFill>
                  <a:srgbClr val="290606"/>
                </a:solidFill>
                <a:latin typeface="Telegraf"/>
              </a:rPr>
              <a:t> </a:t>
            </a:r>
            <a:r>
              <a:rPr lang="vi-VN" sz="2400" spc="86">
                <a:solidFill>
                  <a:srgbClr val="290606"/>
                </a:solidFill>
                <a:latin typeface="Telegraf"/>
              </a:rPr>
              <a:t>Trong đó, các Bot đóng vai trò là Client sẽ liên kết trở lại máy chủ C&amp;C - đóng vai trò là Server - thông qua các tên miền DNS được sinh một cách tự động và được thống nhất trước đó. </a:t>
            </a:r>
            <a:endParaRPr lang="en-US" sz="2400" spc="86">
              <a:solidFill>
                <a:srgbClr val="290606"/>
              </a:solidFill>
              <a:latin typeface="Telegraf"/>
            </a:endParaRPr>
          </a:p>
        </p:txBody>
      </p:sp>
      <p:sp>
        <p:nvSpPr>
          <p:cNvPr id="5" name="Title 4"/>
          <p:cNvSpPr>
            <a:spLocks noGrp="1"/>
          </p:cNvSpPr>
          <p:nvPr>
            <p:ph type="title"/>
          </p:nvPr>
        </p:nvSpPr>
        <p:spPr/>
        <p:txBody>
          <a:bodyPr/>
          <a:lstStyle/>
          <a:p>
            <a:r>
              <a:rPr lang="vi-VN"/>
              <a:t>PHẦN I: CƠ SỞ LÝ THUYẾT</a:t>
            </a:r>
            <a:endParaRPr lang="en-US"/>
          </a:p>
        </p:txBody>
      </p:sp>
      <p:sp>
        <p:nvSpPr>
          <p:cNvPr id="10"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a:xfrm>
            <a:off x="581306" y="6483871"/>
            <a:ext cx="405441" cy="365125"/>
          </a:xfrm>
        </p:spPr>
        <p:txBody>
          <a:bodyPr/>
          <a:lstStyle/>
          <a:p>
            <a:r>
              <a:rPr lang="vi-VN"/>
              <a:t>5</a:t>
            </a:r>
            <a:endParaRPr lang="en-US"/>
          </a:p>
        </p:txBody>
      </p:sp>
    </p:spTree>
    <p:extLst>
      <p:ext uri="{BB962C8B-B14F-4D97-AF65-F5344CB8AC3E}">
        <p14:creationId xmlns:p14="http://schemas.microsoft.com/office/powerpoint/2010/main" val="12490152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err="1"/>
              <a:t>Nội</a:t>
            </a:r>
            <a:r>
              <a:rPr lang="en-US"/>
              <a:t> dung </a:t>
            </a:r>
            <a:r>
              <a:rPr lang="en-US" err="1"/>
              <a:t>báo</a:t>
            </a:r>
            <a:r>
              <a:rPr lang="en-US"/>
              <a:t> </a:t>
            </a:r>
            <a:r>
              <a:rPr lang="en-US" err="1"/>
              <a:t>cáo</a:t>
            </a:r>
            <a:endParaRPr lang="en-US"/>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a:latin typeface="Arial"/>
                <a:cs typeface="Arial"/>
              </a:rPr>
              <a:t>Phần I:</a:t>
            </a:r>
            <a:r>
              <a:rPr lang="en-US" sz="2800" b="1">
                <a:latin typeface="Arial"/>
                <a:cs typeface="Arial"/>
              </a:rPr>
              <a:t> GIỚI THIỆU</a:t>
            </a:r>
          </a:p>
          <a:p>
            <a:pPr marL="292735" indent="-292735" defTabSz="385571">
              <a:spcBef>
                <a:spcPts val="2700"/>
              </a:spcBef>
              <a:defRPr sz="1800"/>
            </a:pPr>
            <a:r>
              <a:rPr lang="vi-VN" sz="2800" b="1">
                <a:solidFill>
                  <a:srgbClr val="FF0000"/>
                </a:solidFill>
              </a:rPr>
              <a:t>Phần II: </a:t>
            </a:r>
            <a:r>
              <a:rPr lang="en-US" sz="2800" b="1">
                <a:solidFill>
                  <a:srgbClr val="FF0000"/>
                </a:solidFill>
              </a:rPr>
              <a:t>PHƯƠNG PHÁP  ĐỀ XUẤT</a:t>
            </a:r>
            <a:endParaRPr lang="vi-VN" sz="2800" b="1">
              <a:solidFill>
                <a:srgbClr val="FF0000"/>
              </a:solidFill>
            </a:endParaRPr>
          </a:p>
          <a:p>
            <a:pPr marL="292735" indent="-292735" defTabSz="385571">
              <a:spcBef>
                <a:spcPts val="2700"/>
              </a:spcBef>
              <a:defRPr sz="1800"/>
            </a:pPr>
            <a:r>
              <a:rPr lang="en-US" sz="2800" b="1" err="1"/>
              <a:t>Phần</a:t>
            </a:r>
            <a:r>
              <a:rPr lang="en-US" sz="2800" b="1"/>
              <a:t> III: THỰC NGHIỆM</a:t>
            </a:r>
            <a:endParaRPr lang="vi-VN" sz="2800" b="1"/>
          </a:p>
          <a:p>
            <a:pPr marL="292735" indent="-292735" defTabSz="385571">
              <a:spcBef>
                <a:spcPts val="2700"/>
              </a:spcBef>
              <a:defRPr sz="1800"/>
            </a:pPr>
            <a:r>
              <a:rPr lang="en-US" sz="2800" b="1" err="1"/>
              <a:t>Phần</a:t>
            </a:r>
            <a:r>
              <a:rPr lang="en-US" sz="2800" b="1"/>
              <a:t> IV: TÀI LIỆU THAM KHẢO</a:t>
            </a:r>
            <a:endParaRPr lang="en-US"/>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6</a:t>
            </a:fld>
            <a:endParaRPr lang="en-US"/>
          </a:p>
        </p:txBody>
      </p:sp>
    </p:spTree>
    <p:extLst>
      <p:ext uri="{BB962C8B-B14F-4D97-AF65-F5344CB8AC3E}">
        <p14:creationId xmlns:p14="http://schemas.microsoft.com/office/powerpoint/2010/main" val="39163570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281029" y="4945642"/>
            <a:ext cx="6581941"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2: </a:t>
            </a:r>
            <a:r>
              <a:rPr lang="en-US" sz="2000" i="1" spc="49" err="1">
                <a:solidFill>
                  <a:srgbClr val="000000"/>
                </a:solidFill>
                <a:latin typeface="Telegraf"/>
              </a:rPr>
              <a:t>Các</a:t>
            </a:r>
            <a:r>
              <a:rPr lang="en-US" sz="2000" i="1" spc="49">
                <a:solidFill>
                  <a:srgbClr val="000000"/>
                </a:solidFill>
                <a:latin typeface="Telegraf"/>
              </a:rPr>
              <a:t> </a:t>
            </a:r>
            <a:r>
              <a:rPr lang="en-US" sz="2000" i="1" spc="49" err="1">
                <a:solidFill>
                  <a:srgbClr val="000000"/>
                </a:solidFill>
                <a:latin typeface="Telegraf"/>
              </a:rPr>
              <a:t>bước</a:t>
            </a:r>
            <a:r>
              <a:rPr lang="en-US" sz="2000" i="1" spc="49">
                <a:solidFill>
                  <a:srgbClr val="000000"/>
                </a:solidFill>
                <a:latin typeface="Telegraf"/>
              </a:rPr>
              <a:t> </a:t>
            </a:r>
            <a:r>
              <a:rPr lang="en-US" sz="2000" i="1" spc="49" err="1">
                <a:solidFill>
                  <a:srgbClr val="000000"/>
                </a:solidFill>
                <a:latin typeface="Telegraf"/>
              </a:rPr>
              <a:t>trong</a:t>
            </a:r>
            <a:r>
              <a:rPr lang="en-US" sz="2000" i="1" spc="49">
                <a:solidFill>
                  <a:srgbClr val="000000"/>
                </a:solidFill>
                <a:latin typeface="Telegraf"/>
              </a:rPr>
              <a:t> </a:t>
            </a:r>
            <a:r>
              <a:rPr lang="en-US" sz="2000" i="1" spc="49" err="1">
                <a:solidFill>
                  <a:srgbClr val="000000"/>
                </a:solidFill>
                <a:latin typeface="Telegraf"/>
              </a:rPr>
              <a:t>việc</a:t>
            </a:r>
            <a:r>
              <a:rPr lang="en-US" sz="2000" i="1" spc="49">
                <a:solidFill>
                  <a:srgbClr val="000000"/>
                </a:solidFill>
                <a:latin typeface="Telegraf"/>
              </a:rPr>
              <a:t> </a:t>
            </a:r>
            <a:r>
              <a:rPr lang="en-US" sz="2000" i="1" spc="49" err="1">
                <a:solidFill>
                  <a:srgbClr val="000000"/>
                </a:solidFill>
                <a:latin typeface="Telegraf"/>
              </a:rPr>
              <a:t>phát</a:t>
            </a:r>
            <a:r>
              <a:rPr lang="en-US" sz="2000" i="1" spc="49">
                <a:solidFill>
                  <a:srgbClr val="000000"/>
                </a:solidFill>
                <a:latin typeface="Telegraf"/>
              </a:rPr>
              <a:t> </a:t>
            </a:r>
            <a:r>
              <a:rPr lang="en-US" sz="2000" i="1" spc="49" err="1">
                <a:solidFill>
                  <a:srgbClr val="000000"/>
                </a:solidFill>
                <a:latin typeface="Telegraf"/>
              </a:rPr>
              <a:t>hiện</a:t>
            </a:r>
            <a:r>
              <a:rPr lang="en-US" sz="2000" i="1" spc="49">
                <a:solidFill>
                  <a:srgbClr val="000000"/>
                </a:solidFill>
                <a:latin typeface="Telegraf"/>
              </a:rPr>
              <a:t> DGA botnet</a:t>
            </a:r>
          </a:p>
        </p:txBody>
      </p:sp>
      <p:sp>
        <p:nvSpPr>
          <p:cNvPr id="9" name="Title 8"/>
          <p:cNvSpPr>
            <a:spLocks noGrp="1"/>
          </p:cNvSpPr>
          <p:nvPr>
            <p:ph type="title"/>
          </p:nvPr>
        </p:nvSpPr>
        <p:spPr/>
        <p:txBody>
          <a:bodyPr>
            <a:normAutofit fontScale="90000"/>
          </a:bodyPr>
          <a:lstStyle/>
          <a:p>
            <a:r>
              <a:rPr lang="vi-VN" sz="3200"/>
              <a:t>PHẦN</a:t>
            </a:r>
            <a:r>
              <a:rPr lang="en-US" sz="3200"/>
              <a:t> II: PHƯƠNG PHÁP ĐỀ XUẤT</a:t>
            </a:r>
            <a:endParaRPr lang="en-US"/>
          </a:p>
        </p:txBody>
      </p:sp>
      <p:sp>
        <p:nvSpPr>
          <p:cNvPr id="11"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a:xfrm>
            <a:off x="581306" y="6483871"/>
            <a:ext cx="405441" cy="365125"/>
          </a:xfrm>
        </p:spPr>
        <p:txBody>
          <a:bodyPr/>
          <a:lstStyle/>
          <a:p>
            <a:r>
              <a:rPr lang="vi-VN"/>
              <a:t>12</a:t>
            </a:r>
            <a:endParaRPr lang="en-US"/>
          </a:p>
        </p:txBody>
      </p:sp>
      <p:pic>
        <p:nvPicPr>
          <p:cNvPr id="3" name="Picture 2">
            <a:extLst>
              <a:ext uri="{FF2B5EF4-FFF2-40B4-BE49-F238E27FC236}">
                <a16:creationId xmlns:a16="http://schemas.microsoft.com/office/drawing/2014/main" id="{2A119EB2-195D-86DD-1D60-D76636202AB5}"/>
              </a:ext>
            </a:extLst>
          </p:cNvPr>
          <p:cNvPicPr>
            <a:picLocks noChangeAspect="1"/>
          </p:cNvPicPr>
          <p:nvPr/>
        </p:nvPicPr>
        <p:blipFill>
          <a:blip r:embed="rId3"/>
          <a:stretch>
            <a:fillRect/>
          </a:stretch>
        </p:blipFill>
        <p:spPr>
          <a:xfrm>
            <a:off x="986747" y="1815872"/>
            <a:ext cx="6362700" cy="2638425"/>
          </a:xfrm>
          <a:prstGeom prst="rect">
            <a:avLst/>
          </a:prstGeom>
        </p:spPr>
      </p:pic>
    </p:spTree>
    <p:extLst>
      <p:ext uri="{BB962C8B-B14F-4D97-AF65-F5344CB8AC3E}">
        <p14:creationId xmlns:p14="http://schemas.microsoft.com/office/powerpoint/2010/main" val="1774124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6"/>
          <p:cNvSpPr txBox="1"/>
          <p:nvPr/>
        </p:nvSpPr>
        <p:spPr>
          <a:xfrm>
            <a:off x="-1024568" y="6014794"/>
            <a:ext cx="6550157"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3: </a:t>
            </a:r>
            <a:r>
              <a:rPr lang="en-US" sz="2000" i="1" spc="49" err="1">
                <a:solidFill>
                  <a:srgbClr val="000000"/>
                </a:solidFill>
                <a:latin typeface="Telegraf"/>
              </a:rPr>
              <a:t>Mô</a:t>
            </a:r>
            <a:r>
              <a:rPr lang="en-US" sz="2000" i="1" spc="49">
                <a:solidFill>
                  <a:srgbClr val="000000"/>
                </a:solidFill>
                <a:latin typeface="Telegraf"/>
              </a:rPr>
              <a:t> </a:t>
            </a:r>
            <a:r>
              <a:rPr lang="en-US" sz="2000" i="1" spc="49" err="1">
                <a:solidFill>
                  <a:srgbClr val="000000"/>
                </a:solidFill>
                <a:latin typeface="Telegraf"/>
              </a:rPr>
              <a:t>hình</a:t>
            </a:r>
            <a:r>
              <a:rPr lang="en-US" sz="2000" i="1" spc="49">
                <a:solidFill>
                  <a:srgbClr val="000000"/>
                </a:solidFill>
                <a:latin typeface="Telegraf"/>
              </a:rPr>
              <a:t> LA_BIN07</a:t>
            </a:r>
          </a:p>
        </p:txBody>
      </p:sp>
      <p:sp>
        <p:nvSpPr>
          <p:cNvPr id="9" name="Title 8"/>
          <p:cNvSpPr>
            <a:spLocks noGrp="1"/>
          </p:cNvSpPr>
          <p:nvPr>
            <p:ph type="title"/>
          </p:nvPr>
        </p:nvSpPr>
        <p:spPr/>
        <p:txBody>
          <a:bodyPr>
            <a:normAutofit fontScale="90000"/>
          </a:bodyPr>
          <a:lstStyle/>
          <a:p>
            <a:r>
              <a:rPr lang="vi-VN" sz="3200"/>
              <a:t>PHẦN</a:t>
            </a:r>
            <a:r>
              <a:rPr lang="en-US" sz="3200"/>
              <a:t> II: PHƯƠNG PHÁP ĐỀ XUẤT</a:t>
            </a:r>
            <a:endParaRPr lang="en-US"/>
          </a:p>
        </p:txBody>
      </p:sp>
      <p:sp>
        <p:nvSpPr>
          <p:cNvPr id="11"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a:xfrm>
            <a:off x="581306" y="6483871"/>
            <a:ext cx="405441" cy="365125"/>
          </a:xfrm>
        </p:spPr>
        <p:txBody>
          <a:bodyPr/>
          <a:lstStyle/>
          <a:p>
            <a:r>
              <a:rPr lang="vi-VN"/>
              <a:t>12</a:t>
            </a:r>
            <a:endParaRPr lang="en-US"/>
          </a:p>
        </p:txBody>
      </p:sp>
      <p:pic>
        <p:nvPicPr>
          <p:cNvPr id="16" name="Picture 15">
            <a:extLst>
              <a:ext uri="{FF2B5EF4-FFF2-40B4-BE49-F238E27FC236}">
                <a16:creationId xmlns:a16="http://schemas.microsoft.com/office/drawing/2014/main" id="{BA6A83C1-0D0B-A6B2-1561-0EB01A50BCA8}"/>
              </a:ext>
            </a:extLst>
          </p:cNvPr>
          <p:cNvPicPr>
            <a:picLocks noChangeAspect="1"/>
          </p:cNvPicPr>
          <p:nvPr/>
        </p:nvPicPr>
        <p:blipFill>
          <a:blip r:embed="rId3"/>
          <a:stretch>
            <a:fillRect/>
          </a:stretch>
        </p:blipFill>
        <p:spPr>
          <a:xfrm>
            <a:off x="1117003" y="1029655"/>
            <a:ext cx="1582654" cy="4798690"/>
          </a:xfrm>
          <a:prstGeom prst="rect">
            <a:avLst/>
          </a:prstGeom>
        </p:spPr>
      </p:pic>
      <p:pic>
        <p:nvPicPr>
          <p:cNvPr id="2" name="Picture 1">
            <a:extLst>
              <a:ext uri="{FF2B5EF4-FFF2-40B4-BE49-F238E27FC236}">
                <a16:creationId xmlns:a16="http://schemas.microsoft.com/office/drawing/2014/main" id="{9F45212B-C1E6-8BF1-1F0C-DCD37A87742F}"/>
              </a:ext>
            </a:extLst>
          </p:cNvPr>
          <p:cNvPicPr>
            <a:picLocks noChangeAspect="1"/>
          </p:cNvPicPr>
          <p:nvPr/>
        </p:nvPicPr>
        <p:blipFill>
          <a:blip r:embed="rId4"/>
          <a:stretch>
            <a:fillRect/>
          </a:stretch>
        </p:blipFill>
        <p:spPr>
          <a:xfrm>
            <a:off x="5389854" y="931247"/>
            <a:ext cx="2108981" cy="4889001"/>
          </a:xfrm>
          <a:prstGeom prst="rect">
            <a:avLst/>
          </a:prstGeom>
        </p:spPr>
      </p:pic>
      <p:sp>
        <p:nvSpPr>
          <p:cNvPr id="3" name="TextBox 3">
            <a:extLst>
              <a:ext uri="{FF2B5EF4-FFF2-40B4-BE49-F238E27FC236}">
                <a16:creationId xmlns:a16="http://schemas.microsoft.com/office/drawing/2014/main" id="{E1B710E2-2E3E-737C-09CC-58B755B67A06}"/>
              </a:ext>
            </a:extLst>
          </p:cNvPr>
          <p:cNvSpPr txBox="1"/>
          <p:nvPr/>
        </p:nvSpPr>
        <p:spPr>
          <a:xfrm>
            <a:off x="4430652" y="6039353"/>
            <a:ext cx="3864428" cy="163891"/>
          </a:xfrm>
          <a:prstGeom prst="rect">
            <a:avLst/>
          </a:prstGeom>
        </p:spPr>
        <p:txBody>
          <a:bodyPr wrap="square" lIns="0" tIns="0" rIns="0" bIns="0" rtlCol="0" anchor="t">
            <a:spAutoFit/>
          </a:bodyPr>
          <a:lstStyle/>
          <a:p>
            <a:pPr algn="ctr">
              <a:lnSpc>
                <a:spcPts val="1000"/>
              </a:lnSpc>
              <a:spcBef>
                <a:spcPct val="0"/>
              </a:spcBef>
            </a:pPr>
            <a:r>
              <a:rPr lang="en-US" sz="2000" i="1" spc="49" err="1">
                <a:solidFill>
                  <a:srgbClr val="000000"/>
                </a:solidFill>
                <a:latin typeface="Telegraf"/>
              </a:rPr>
              <a:t>Hình</a:t>
            </a:r>
            <a:r>
              <a:rPr lang="en-US" sz="2000" i="1" spc="49">
                <a:solidFill>
                  <a:srgbClr val="000000"/>
                </a:solidFill>
                <a:latin typeface="Telegraf"/>
              </a:rPr>
              <a:t> 4: </a:t>
            </a:r>
            <a:r>
              <a:rPr lang="en-US" sz="2000" i="1" spc="49" err="1">
                <a:solidFill>
                  <a:srgbClr val="000000"/>
                </a:solidFill>
                <a:latin typeface="Telegraf"/>
              </a:rPr>
              <a:t>Mô</a:t>
            </a:r>
            <a:r>
              <a:rPr lang="en-US" sz="2000" i="1" spc="49">
                <a:solidFill>
                  <a:srgbClr val="000000"/>
                </a:solidFill>
                <a:latin typeface="Telegraf"/>
              </a:rPr>
              <a:t> </a:t>
            </a:r>
            <a:r>
              <a:rPr lang="en-US" sz="2000" i="1" spc="49" err="1">
                <a:solidFill>
                  <a:srgbClr val="000000"/>
                </a:solidFill>
                <a:latin typeface="Telegraf"/>
              </a:rPr>
              <a:t>hình</a:t>
            </a:r>
            <a:r>
              <a:rPr lang="en-US" sz="2000" i="1" spc="49">
                <a:solidFill>
                  <a:srgbClr val="000000"/>
                </a:solidFill>
                <a:latin typeface="Telegraf"/>
              </a:rPr>
              <a:t> LA_MUL07</a:t>
            </a:r>
          </a:p>
        </p:txBody>
      </p:sp>
    </p:spTree>
    <p:extLst>
      <p:ext uri="{BB962C8B-B14F-4D97-AF65-F5344CB8AC3E}">
        <p14:creationId xmlns:p14="http://schemas.microsoft.com/office/powerpoint/2010/main" val="24367045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FF0C8-6542-4400-B404-1788A5C9E3D1}"/>
              </a:ext>
            </a:extLst>
          </p:cNvPr>
          <p:cNvSpPr>
            <a:spLocks noGrp="1"/>
          </p:cNvSpPr>
          <p:nvPr>
            <p:ph type="title"/>
          </p:nvPr>
        </p:nvSpPr>
        <p:spPr/>
        <p:txBody>
          <a:bodyPr/>
          <a:lstStyle/>
          <a:p>
            <a:r>
              <a:rPr lang="en-US" err="1"/>
              <a:t>Nội</a:t>
            </a:r>
            <a:r>
              <a:rPr lang="en-US"/>
              <a:t> dung </a:t>
            </a:r>
            <a:r>
              <a:rPr lang="en-US" err="1"/>
              <a:t>báo</a:t>
            </a:r>
            <a:r>
              <a:rPr lang="en-US"/>
              <a:t> </a:t>
            </a:r>
            <a:r>
              <a:rPr lang="en-US" err="1"/>
              <a:t>cáo</a:t>
            </a:r>
            <a:endParaRPr lang="en-US"/>
          </a:p>
        </p:txBody>
      </p:sp>
      <p:sp>
        <p:nvSpPr>
          <p:cNvPr id="3" name="Content Placeholder 2">
            <a:extLst>
              <a:ext uri="{FF2B5EF4-FFF2-40B4-BE49-F238E27FC236}">
                <a16:creationId xmlns:a16="http://schemas.microsoft.com/office/drawing/2014/main" id="{DDB11A3D-6222-417B-B8D9-AB891FD40BE0}"/>
              </a:ext>
            </a:extLst>
          </p:cNvPr>
          <p:cNvSpPr>
            <a:spLocks noGrp="1"/>
          </p:cNvSpPr>
          <p:nvPr>
            <p:ph idx="1"/>
          </p:nvPr>
        </p:nvSpPr>
        <p:spPr/>
        <p:txBody>
          <a:bodyPr vert="horz" lIns="91440" tIns="45720" rIns="91440" bIns="45720" rtlCol="0" anchor="t">
            <a:normAutofit/>
          </a:bodyPr>
          <a:lstStyle/>
          <a:p>
            <a:pPr marL="292735" indent="-292735" defTabSz="385571">
              <a:spcBef>
                <a:spcPts val="2700"/>
              </a:spcBef>
              <a:defRPr sz="1800"/>
            </a:pPr>
            <a:r>
              <a:rPr lang="vi-VN" sz="2800" b="1">
                <a:latin typeface="Arial"/>
                <a:cs typeface="Arial"/>
              </a:rPr>
              <a:t>Phần I:</a:t>
            </a:r>
            <a:r>
              <a:rPr lang="en-US" sz="2800" b="1">
                <a:latin typeface="Arial"/>
                <a:cs typeface="Arial"/>
              </a:rPr>
              <a:t> GIỚI THIỆU</a:t>
            </a:r>
          </a:p>
          <a:p>
            <a:pPr marL="292735" indent="-292735" defTabSz="385571">
              <a:spcBef>
                <a:spcPts val="2700"/>
              </a:spcBef>
              <a:defRPr sz="1800"/>
            </a:pPr>
            <a:r>
              <a:rPr lang="vi-VN" sz="2800" b="1"/>
              <a:t>Phần II: </a:t>
            </a:r>
            <a:r>
              <a:rPr lang="en-US" sz="2800" b="1"/>
              <a:t>PHƯƠNG PHÁP  ĐỀ XUẤT</a:t>
            </a:r>
            <a:endParaRPr lang="vi-VN" sz="2800" b="1"/>
          </a:p>
          <a:p>
            <a:pPr marL="292735" indent="-292735" defTabSz="385571">
              <a:spcBef>
                <a:spcPts val="2700"/>
              </a:spcBef>
              <a:defRPr sz="1800"/>
            </a:pPr>
            <a:r>
              <a:rPr lang="en-US" sz="2800" b="1" err="1">
                <a:solidFill>
                  <a:srgbClr val="FF0000"/>
                </a:solidFill>
              </a:rPr>
              <a:t>Phần</a:t>
            </a:r>
            <a:r>
              <a:rPr lang="en-US" sz="2800" b="1">
                <a:solidFill>
                  <a:srgbClr val="FF0000"/>
                </a:solidFill>
              </a:rPr>
              <a:t> III: THỰC NGHIỆM</a:t>
            </a:r>
            <a:endParaRPr lang="vi-VN" sz="2800" b="1">
              <a:solidFill>
                <a:srgbClr val="FF0000"/>
              </a:solidFill>
            </a:endParaRPr>
          </a:p>
          <a:p>
            <a:pPr marL="292735" indent="-292735" defTabSz="385571">
              <a:spcBef>
                <a:spcPts val="2700"/>
              </a:spcBef>
              <a:defRPr sz="1800"/>
            </a:pPr>
            <a:r>
              <a:rPr lang="en-US" sz="2800" b="1" err="1"/>
              <a:t>Phần</a:t>
            </a:r>
            <a:r>
              <a:rPr lang="en-US" sz="2800" b="1"/>
              <a:t> IV: TÀI LIỆU THAM KHẢO</a:t>
            </a:r>
            <a:endParaRPr lang="en-US"/>
          </a:p>
        </p:txBody>
      </p:sp>
      <p:sp>
        <p:nvSpPr>
          <p:cNvPr id="4" name="Slide Number Placeholder 3">
            <a:extLst>
              <a:ext uri="{FF2B5EF4-FFF2-40B4-BE49-F238E27FC236}">
                <a16:creationId xmlns:a16="http://schemas.microsoft.com/office/drawing/2014/main" id="{89C7F963-A803-41DD-917D-D09655D4C986}"/>
              </a:ext>
            </a:extLst>
          </p:cNvPr>
          <p:cNvSpPr>
            <a:spLocks noGrp="1"/>
          </p:cNvSpPr>
          <p:nvPr>
            <p:ph type="sldNum" sz="quarter" idx="12"/>
          </p:nvPr>
        </p:nvSpPr>
        <p:spPr/>
        <p:txBody>
          <a:bodyPr/>
          <a:lstStyle/>
          <a:p>
            <a:fld id="{B487F271-60DF-4592-BB7F-B45BB4441AA9}" type="slidenum">
              <a:rPr lang="en-US" smtClean="0"/>
              <a:pPr/>
              <a:t>9</a:t>
            </a:fld>
            <a:endParaRPr lang="en-US"/>
          </a:p>
        </p:txBody>
      </p:sp>
    </p:spTree>
    <p:extLst>
      <p:ext uri="{BB962C8B-B14F-4D97-AF65-F5344CB8AC3E}">
        <p14:creationId xmlns:p14="http://schemas.microsoft.com/office/powerpoint/2010/main" val="149277100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2634</Words>
  <Application>Microsoft Office PowerPoint</Application>
  <PresentationFormat>On-screen Show (4:3)</PresentationFormat>
  <Paragraphs>202</Paragraphs>
  <Slides>31</Slides>
  <Notes>24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Arial</vt:lpstr>
      <vt:lpstr>Arial Nova Cond</vt:lpstr>
      <vt:lpstr>Calibri</vt:lpstr>
      <vt:lpstr>Calibri Light</vt:lpstr>
      <vt:lpstr>Cheddar</vt:lpstr>
      <vt:lpstr>Elle Futura</vt:lpstr>
      <vt:lpstr>Lato</vt:lpstr>
      <vt:lpstr>Telegraf</vt:lpstr>
      <vt:lpstr>Telegraf Bold</vt:lpstr>
      <vt:lpstr>Office Theme</vt:lpstr>
      <vt:lpstr>PowerPoint Presentation</vt:lpstr>
      <vt:lpstr>Nội dung báo cáo</vt:lpstr>
      <vt:lpstr>PHẦN I: GIỚI THIỆU</vt:lpstr>
      <vt:lpstr>PHẦN I: CƠ SỞ LÝ THUYẾT</vt:lpstr>
      <vt:lpstr>PHẦN I: CƠ SỞ LÝ THUYẾT</vt:lpstr>
      <vt:lpstr>Nội dung báo cáo</vt:lpstr>
      <vt:lpstr>PHẦN II: PHƯƠNG PHÁP ĐỀ XUẤT</vt:lpstr>
      <vt:lpstr>PHẦN II: PHƯƠNG PHÁP ĐỀ XUẤT</vt:lpstr>
      <vt:lpstr>Nội dung báo cáo</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PHẦN III: THỰC NGHIỆM</vt:lpstr>
      <vt:lpstr>Nội dung báo cáo</vt:lpstr>
      <vt:lpstr>Phần IV: TÀI LIỆU THAM KHẢO</vt:lpstr>
      <vt:lpstr>PHÂN CÔNG CÔNG VIỆC</vt:lpstr>
      <vt:lpstr>PowerPoint Presentation</vt:lpstr>
      <vt:lpstr>Nhóm nghiên cứu InSecLab Phòng Thí nghiệm  An toàn thông tin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Ung Van, Giau</dc:creator>
  <cp:lastModifiedBy>Lê Hoàng Oanh</cp:lastModifiedBy>
  <cp:revision>2</cp:revision>
  <dcterms:created xsi:type="dcterms:W3CDTF">2018-07-22T00:13:03Z</dcterms:created>
  <dcterms:modified xsi:type="dcterms:W3CDTF">2024-06-09T03:51:19Z</dcterms:modified>
</cp:coreProperties>
</file>